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20"/>
  </p:notesMasterIdLst>
  <p:sldIdLst>
    <p:sldId id="256" r:id="rId2"/>
    <p:sldId id="257" r:id="rId3"/>
    <p:sldId id="258" r:id="rId4"/>
    <p:sldId id="263" r:id="rId5"/>
    <p:sldId id="261" r:id="rId6"/>
    <p:sldId id="262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12192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61" d="100"/>
          <a:sy n="161" d="100"/>
        </p:scale>
        <p:origin x="26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9690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32CCE7-2511-DA61-7033-E7E90D82C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7E7D3A-777D-7C00-0576-9D65D59A72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B5D6F3-BA66-11F3-8DF1-E16D6BCB47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17167-46AE-D19F-F5E8-67A74562A2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04735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87105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03906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1269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56350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02238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87272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94479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79209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34870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06517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29993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2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48640" y="777240"/>
            <a:ext cx="53035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2D261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6月 Before / After教材</a:t>
            </a:r>
            <a:endParaRPr lang="en-US" sz="2800" dirty="0"/>
          </a:p>
        </p:txBody>
      </p:sp>
      <p:sp>
        <p:nvSpPr>
          <p:cNvPr id="4" name="Text 1"/>
          <p:cNvSpPr/>
          <p:nvPr/>
        </p:nvSpPr>
        <p:spPr>
          <a:xfrm>
            <a:off x="548640" y="1417320"/>
            <a:ext cx="5120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t>Sample1: 海辺の神事</a:t>
            </a:r>
          </a:p>
        </p:txBody>
      </p:sp>
      <p:sp>
        <p:nvSpPr>
          <p:cNvPr id="5" name="Text 2"/>
          <p:cNvSpPr/>
          <p:nvPr/>
        </p:nvSpPr>
        <p:spPr>
          <a:xfrm>
            <a:off x="548640" y="2240280"/>
            <a:ext cx="50749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r>
              <a:t>切り撮り方を整えると、</a:t>
            </a:r>
          </a:p>
          <a:p>
            <a:r>
              <a:t>何を見せたい写真なのかが見えてくる</a:t>
            </a:r>
          </a:p>
        </p:txBody>
      </p:sp>
      <p:sp>
        <p:nvSpPr>
          <p:cNvPr id="6" name="Shape 3"/>
          <p:cNvSpPr/>
          <p:nvPr/>
        </p:nvSpPr>
        <p:spPr>
          <a:xfrm>
            <a:off x="548640" y="3657600"/>
            <a:ext cx="2331720" cy="347472"/>
          </a:xfrm>
          <a:prstGeom prst="roundRect">
            <a:avLst>
              <a:gd name="adj" fmla="val 15789"/>
            </a:avLst>
          </a:prstGeom>
          <a:solidFill>
            <a:srgbClr val="8F5527"/>
          </a:solidFill>
          <a:ln w="12700">
            <a:solidFill>
              <a:srgbClr val="8F552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4"/>
          <p:cNvSpPr/>
          <p:nvPr/>
        </p:nvSpPr>
        <p:spPr>
          <a:xfrm>
            <a:off x="621792" y="3721608"/>
            <a:ext cx="218541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① 作品のGoalを知る</a:t>
            </a:r>
            <a:endParaRPr lang="en-US" sz="1050" dirty="0"/>
          </a:p>
        </p:txBody>
      </p:sp>
      <p:sp>
        <p:nvSpPr>
          <p:cNvPr id="8" name="Shape 5"/>
          <p:cNvSpPr/>
          <p:nvPr/>
        </p:nvSpPr>
        <p:spPr>
          <a:xfrm>
            <a:off x="3063240" y="3657600"/>
            <a:ext cx="2834640" cy="347472"/>
          </a:xfrm>
          <a:prstGeom prst="roundRect">
            <a:avLst>
              <a:gd name="adj" fmla="val 15789"/>
            </a:avLst>
          </a:prstGeom>
          <a:solidFill>
            <a:srgbClr val="6E5846"/>
          </a:solidFill>
          <a:ln w="12700">
            <a:solidFill>
              <a:srgbClr val="6E5846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6"/>
          <p:cNvSpPr/>
          <p:nvPr/>
        </p:nvSpPr>
        <p:spPr>
          <a:xfrm>
            <a:off x="3136392" y="3721608"/>
            <a:ext cx="268833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② 技術でGoalに近づく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548640" y="4343400"/>
            <a:ext cx="5029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6B5B4B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前半1時間で見る教材サンプル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502920" y="6537960"/>
            <a:ext cx="38404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6B5B4B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Digi-kyo Before / After教材  |  0</a:t>
            </a:r>
            <a:endParaRPr lang="en-US" sz="850" dirty="0"/>
          </a:p>
        </p:txBody>
      </p:sp>
      <p:pic>
        <p:nvPicPr>
          <p:cNvPr id="12" name="Picture 11" descr="s1_cover_after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122" y="1200793"/>
            <a:ext cx="5419619" cy="41114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F94DF101-6373-2F89-11A5-3C85FC68F324}"/>
              </a:ext>
            </a:extLst>
          </p:cNvPr>
          <p:cNvSpPr/>
          <p:nvPr/>
        </p:nvSpPr>
        <p:spPr>
          <a:xfrm>
            <a:off x="502920" y="256032"/>
            <a:ext cx="8412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altLang="ja-JP" sz="2600" b="1" dirty="0">
                <a:solidFill>
                  <a:srgbClr val="2D261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3. </a:t>
            </a:r>
            <a:r>
              <a:rPr lang="en-US" altLang="ja-JP" sz="2600" b="1" dirty="0" err="1">
                <a:solidFill>
                  <a:srgbClr val="2D261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編集ポイントと理由</a:t>
            </a:r>
            <a:endParaRPr lang="en-US" altLang="ja-JP" sz="2600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E3A7F17B-9C83-B675-65A5-9634AC49B321}"/>
              </a:ext>
            </a:extLst>
          </p:cNvPr>
          <p:cNvSpPr/>
          <p:nvPr/>
        </p:nvSpPr>
        <p:spPr>
          <a:xfrm>
            <a:off x="320040" y="246888"/>
            <a:ext cx="73152" cy="438912"/>
          </a:xfrm>
          <a:prstGeom prst="rect">
            <a:avLst/>
          </a:prstGeom>
          <a:solidFill>
            <a:srgbClr val="8F5527"/>
          </a:solidFill>
          <a:ln w="12700">
            <a:solidFill>
              <a:srgbClr val="8F552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F5F711BC-5316-A934-312C-BEDB9891EF79}"/>
              </a:ext>
            </a:extLst>
          </p:cNvPr>
          <p:cNvSpPr/>
          <p:nvPr/>
        </p:nvSpPr>
        <p:spPr>
          <a:xfrm>
            <a:off x="502920" y="749808"/>
            <a:ext cx="8686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350" dirty="0"/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0A925ADF-CF51-8F20-6C05-CDFDDBD9B0A7}"/>
              </a:ext>
            </a:extLst>
          </p:cNvPr>
          <p:cNvSpPr/>
          <p:nvPr/>
        </p:nvSpPr>
        <p:spPr>
          <a:xfrm>
            <a:off x="685800" y="1188720"/>
            <a:ext cx="6126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altLang="ja-JP" sz="2400" b="1" dirty="0" err="1">
                <a:solidFill>
                  <a:srgbClr val="8F5527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編集ポイント</a:t>
            </a:r>
            <a:endParaRPr lang="en-US" altLang="ja-JP" sz="2400" dirty="0"/>
          </a:p>
        </p:txBody>
      </p:sp>
      <p:sp>
        <p:nvSpPr>
          <p:cNvPr id="7" name="Shape 4">
            <a:extLst>
              <a:ext uri="{FF2B5EF4-FFF2-40B4-BE49-F238E27FC236}">
                <a16:creationId xmlns:a16="http://schemas.microsoft.com/office/drawing/2014/main" id="{43258E2F-3C28-E7D1-779C-0A022C8CC580}"/>
              </a:ext>
            </a:extLst>
          </p:cNvPr>
          <p:cNvSpPr/>
          <p:nvPr/>
        </p:nvSpPr>
        <p:spPr>
          <a:xfrm>
            <a:off x="713232" y="1755648"/>
            <a:ext cx="347472" cy="347472"/>
          </a:xfrm>
          <a:prstGeom prst="ellipse">
            <a:avLst/>
          </a:prstGeom>
          <a:solidFill>
            <a:srgbClr val="8F5527"/>
          </a:solidFill>
          <a:ln w="12700">
            <a:solidFill>
              <a:srgbClr val="8F5527"/>
            </a:solidFill>
            <a:prstDash val="solid"/>
          </a:ln>
        </p:spPr>
        <p:txBody>
          <a:bodyPr/>
          <a:lstStyle/>
          <a:p>
            <a:endParaRPr lang="ja-JP" altLang="en-US" sz="3200"/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A8BA031F-1DA2-3ECF-319C-486C58399C14}"/>
              </a:ext>
            </a:extLst>
          </p:cNvPr>
          <p:cNvSpPr/>
          <p:nvPr/>
        </p:nvSpPr>
        <p:spPr>
          <a:xfrm>
            <a:off x="832104" y="1852548"/>
            <a:ext cx="128016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1</a:t>
            </a:r>
            <a:endParaRPr lang="en-US" sz="1200" dirty="0"/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31C683DF-8701-D640-9C01-2FA814C4E8D7}"/>
              </a:ext>
            </a:extLst>
          </p:cNvPr>
          <p:cNvSpPr/>
          <p:nvPr/>
        </p:nvSpPr>
        <p:spPr>
          <a:xfrm>
            <a:off x="1262426" y="1609344"/>
            <a:ext cx="5269003" cy="690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sz="1600" b="1" dirty="0" err="1"/>
              <a:t>人を主役に切り出す</a:t>
            </a:r>
            <a:r>
              <a:rPr sz="1600" dirty="0"/>
              <a:t>：</a:t>
            </a:r>
            <a:br>
              <a:rPr lang="en-US" sz="1600" dirty="0"/>
            </a:br>
            <a:r>
              <a:rPr sz="1600" dirty="0" err="1">
                <a:solidFill>
                  <a:srgbClr val="0000FF"/>
                </a:solidFill>
              </a:rPr>
              <a:t>表情と動きを見せる</a:t>
            </a:r>
            <a:endParaRPr sz="1600" dirty="0">
              <a:solidFill>
                <a:srgbClr val="0000FF"/>
              </a:solidFill>
            </a:endParaRPr>
          </a:p>
        </p:txBody>
      </p:sp>
      <p:sp>
        <p:nvSpPr>
          <p:cNvPr id="11" name="Shape 8">
            <a:extLst>
              <a:ext uri="{FF2B5EF4-FFF2-40B4-BE49-F238E27FC236}">
                <a16:creationId xmlns:a16="http://schemas.microsoft.com/office/drawing/2014/main" id="{53DB0C2A-29D5-BA6F-4011-C46B1A864444}"/>
              </a:ext>
            </a:extLst>
          </p:cNvPr>
          <p:cNvSpPr/>
          <p:nvPr/>
        </p:nvSpPr>
        <p:spPr>
          <a:xfrm>
            <a:off x="713232" y="2505456"/>
            <a:ext cx="347472" cy="347472"/>
          </a:xfrm>
          <a:prstGeom prst="ellipse">
            <a:avLst/>
          </a:prstGeom>
          <a:solidFill>
            <a:srgbClr val="8F5527"/>
          </a:solidFill>
          <a:ln w="12700">
            <a:solidFill>
              <a:srgbClr val="8F5527"/>
            </a:solidFill>
            <a:prstDash val="solid"/>
          </a:ln>
        </p:spPr>
        <p:txBody>
          <a:bodyPr/>
          <a:lstStyle/>
          <a:p>
            <a:endParaRPr lang="ja-JP" altLang="en-US" sz="3200"/>
          </a:p>
        </p:txBody>
      </p:sp>
      <p:sp>
        <p:nvSpPr>
          <p:cNvPr id="12" name="Text 9">
            <a:extLst>
              <a:ext uri="{FF2B5EF4-FFF2-40B4-BE49-F238E27FC236}">
                <a16:creationId xmlns:a16="http://schemas.microsoft.com/office/drawing/2014/main" id="{B8038887-82A3-9C37-0937-2A0FF8F4B9F6}"/>
              </a:ext>
            </a:extLst>
          </p:cNvPr>
          <p:cNvSpPr/>
          <p:nvPr/>
        </p:nvSpPr>
        <p:spPr>
          <a:xfrm>
            <a:off x="820230" y="2626112"/>
            <a:ext cx="128016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2</a:t>
            </a:r>
            <a:endParaRPr lang="en-US" sz="1200" dirty="0"/>
          </a:p>
        </p:txBody>
      </p:sp>
      <p:sp>
        <p:nvSpPr>
          <p:cNvPr id="13" name="Text 10">
            <a:extLst>
              <a:ext uri="{FF2B5EF4-FFF2-40B4-BE49-F238E27FC236}">
                <a16:creationId xmlns:a16="http://schemas.microsoft.com/office/drawing/2014/main" id="{7FE4957D-ACB4-C1AF-E94C-2B7352116610}"/>
              </a:ext>
            </a:extLst>
          </p:cNvPr>
          <p:cNvSpPr/>
          <p:nvPr/>
        </p:nvSpPr>
        <p:spPr>
          <a:xfrm>
            <a:off x="1207008" y="2487168"/>
            <a:ext cx="551442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sz="1600" b="1" dirty="0" err="1"/>
              <a:t>背景の大凧を整理する</a:t>
            </a:r>
            <a:r>
              <a:rPr sz="1600" dirty="0"/>
              <a:t>：</a:t>
            </a:r>
            <a:br>
              <a:rPr lang="en-US" sz="1600" dirty="0"/>
            </a:br>
            <a:r>
              <a:rPr sz="1600" dirty="0" err="1">
                <a:solidFill>
                  <a:srgbClr val="0000FF"/>
                </a:solidFill>
              </a:rPr>
              <a:t>少し縮小し、文字をぼかして人を主役にする</a:t>
            </a:r>
            <a:endParaRPr sz="1600" dirty="0">
              <a:solidFill>
                <a:srgbClr val="0000FF"/>
              </a:solidFill>
            </a:endParaRPr>
          </a:p>
        </p:txBody>
      </p:sp>
      <p:sp>
        <p:nvSpPr>
          <p:cNvPr id="15" name="Shape 12">
            <a:extLst>
              <a:ext uri="{FF2B5EF4-FFF2-40B4-BE49-F238E27FC236}">
                <a16:creationId xmlns:a16="http://schemas.microsoft.com/office/drawing/2014/main" id="{D0F88CF0-C21F-6CD5-E704-E5D2461979CD}"/>
              </a:ext>
            </a:extLst>
          </p:cNvPr>
          <p:cNvSpPr/>
          <p:nvPr/>
        </p:nvSpPr>
        <p:spPr>
          <a:xfrm>
            <a:off x="713232" y="3255264"/>
            <a:ext cx="347472" cy="347472"/>
          </a:xfrm>
          <a:prstGeom prst="ellipse">
            <a:avLst/>
          </a:prstGeom>
          <a:solidFill>
            <a:srgbClr val="8F5527"/>
          </a:solidFill>
          <a:ln w="12700">
            <a:solidFill>
              <a:srgbClr val="8F5527"/>
            </a:solidFill>
            <a:prstDash val="solid"/>
          </a:ln>
        </p:spPr>
        <p:txBody>
          <a:bodyPr/>
          <a:lstStyle/>
          <a:p>
            <a:endParaRPr lang="ja-JP" altLang="en-US" sz="3200"/>
          </a:p>
        </p:txBody>
      </p:sp>
      <p:sp>
        <p:nvSpPr>
          <p:cNvPr id="16" name="Text 13">
            <a:extLst>
              <a:ext uri="{FF2B5EF4-FFF2-40B4-BE49-F238E27FC236}">
                <a16:creationId xmlns:a16="http://schemas.microsoft.com/office/drawing/2014/main" id="{4B369E17-28C5-A85E-D1F5-1A61A50F318D}"/>
              </a:ext>
            </a:extLst>
          </p:cNvPr>
          <p:cNvSpPr/>
          <p:nvPr/>
        </p:nvSpPr>
        <p:spPr>
          <a:xfrm>
            <a:off x="820230" y="3371954"/>
            <a:ext cx="128016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3</a:t>
            </a:r>
            <a:endParaRPr lang="en-US" sz="1200" dirty="0"/>
          </a:p>
        </p:txBody>
      </p:sp>
      <p:sp>
        <p:nvSpPr>
          <p:cNvPr id="17" name="Text 14">
            <a:extLst>
              <a:ext uri="{FF2B5EF4-FFF2-40B4-BE49-F238E27FC236}">
                <a16:creationId xmlns:a16="http://schemas.microsoft.com/office/drawing/2014/main" id="{00CDEBDB-52BA-DA29-93AC-19B8E4500B7C}"/>
              </a:ext>
            </a:extLst>
          </p:cNvPr>
          <p:cNvSpPr/>
          <p:nvPr/>
        </p:nvSpPr>
        <p:spPr>
          <a:xfrm>
            <a:off x="1207007" y="3236976"/>
            <a:ext cx="468315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sz="1600" b="1" dirty="0" err="1"/>
              <a:t>砂埃を加える</a:t>
            </a:r>
            <a:r>
              <a:rPr sz="1600" dirty="0"/>
              <a:t>：</a:t>
            </a:r>
            <a:br>
              <a:rPr lang="en-US" sz="1600" dirty="0"/>
            </a:br>
            <a:r>
              <a:rPr sz="1600" dirty="0" err="1">
                <a:solidFill>
                  <a:srgbClr val="0000FF"/>
                </a:solidFill>
              </a:rPr>
              <a:t>足元の勢いと祭りの熱気を出す</a:t>
            </a:r>
            <a:endParaRPr sz="1600" dirty="0">
              <a:solidFill>
                <a:srgbClr val="0000FF"/>
              </a:solidFill>
            </a:endParaRPr>
          </a:p>
        </p:txBody>
      </p:sp>
      <p:sp>
        <p:nvSpPr>
          <p:cNvPr id="19" name="Shape 16">
            <a:extLst>
              <a:ext uri="{FF2B5EF4-FFF2-40B4-BE49-F238E27FC236}">
                <a16:creationId xmlns:a16="http://schemas.microsoft.com/office/drawing/2014/main" id="{E34E44A6-FCB5-20A0-C3A5-C4B981CE9C43}"/>
              </a:ext>
            </a:extLst>
          </p:cNvPr>
          <p:cNvSpPr/>
          <p:nvPr/>
        </p:nvSpPr>
        <p:spPr>
          <a:xfrm>
            <a:off x="713232" y="4005072"/>
            <a:ext cx="347472" cy="347472"/>
          </a:xfrm>
          <a:prstGeom prst="ellipse">
            <a:avLst/>
          </a:prstGeom>
          <a:solidFill>
            <a:srgbClr val="8F5527"/>
          </a:solidFill>
          <a:ln w="12700">
            <a:solidFill>
              <a:srgbClr val="8F5527"/>
            </a:solidFill>
            <a:prstDash val="solid"/>
          </a:ln>
        </p:spPr>
        <p:txBody>
          <a:bodyPr/>
          <a:lstStyle/>
          <a:p>
            <a:endParaRPr lang="ja-JP" altLang="en-US" sz="3200"/>
          </a:p>
        </p:txBody>
      </p:sp>
      <p:sp>
        <p:nvSpPr>
          <p:cNvPr id="20" name="Text 17">
            <a:extLst>
              <a:ext uri="{FF2B5EF4-FFF2-40B4-BE49-F238E27FC236}">
                <a16:creationId xmlns:a16="http://schemas.microsoft.com/office/drawing/2014/main" id="{70E71731-7677-D498-B20F-C5A620E54B53}"/>
              </a:ext>
            </a:extLst>
          </p:cNvPr>
          <p:cNvSpPr/>
          <p:nvPr/>
        </p:nvSpPr>
        <p:spPr>
          <a:xfrm>
            <a:off x="816272" y="4121762"/>
            <a:ext cx="128016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4</a:t>
            </a:r>
            <a:endParaRPr lang="en-US" sz="1200" dirty="0"/>
          </a:p>
        </p:txBody>
      </p:sp>
      <p:sp>
        <p:nvSpPr>
          <p:cNvPr id="21" name="Text 18">
            <a:extLst>
              <a:ext uri="{FF2B5EF4-FFF2-40B4-BE49-F238E27FC236}">
                <a16:creationId xmlns:a16="http://schemas.microsoft.com/office/drawing/2014/main" id="{09F20800-F4FC-4B2B-F829-8034BEDD7BD3}"/>
              </a:ext>
            </a:extLst>
          </p:cNvPr>
          <p:cNvSpPr/>
          <p:nvPr/>
        </p:nvSpPr>
        <p:spPr>
          <a:xfrm>
            <a:off x="1207007" y="3986784"/>
            <a:ext cx="5007745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sz="1600" b="1" dirty="0" err="1"/>
              <a:t>人物表現を整える</a:t>
            </a:r>
            <a:r>
              <a:rPr sz="1600" dirty="0"/>
              <a:t>：</a:t>
            </a:r>
            <a:br>
              <a:rPr lang="en-US" sz="1600" dirty="0"/>
            </a:br>
            <a:r>
              <a:rPr sz="1600" dirty="0" err="1">
                <a:solidFill>
                  <a:srgbClr val="0000FF"/>
                </a:solidFill>
              </a:rPr>
              <a:t>右側の男性の顔も含め、視線が人に向くようにする</a:t>
            </a:r>
            <a:endParaRPr sz="1600" dirty="0">
              <a:solidFill>
                <a:srgbClr val="0000FF"/>
              </a:solidFill>
            </a:endParaRPr>
          </a:p>
        </p:txBody>
      </p:sp>
      <p:sp>
        <p:nvSpPr>
          <p:cNvPr id="23" name="Shape 20">
            <a:extLst>
              <a:ext uri="{FF2B5EF4-FFF2-40B4-BE49-F238E27FC236}">
                <a16:creationId xmlns:a16="http://schemas.microsoft.com/office/drawing/2014/main" id="{31944C37-8E16-2D69-2383-56E591BE9A75}"/>
              </a:ext>
            </a:extLst>
          </p:cNvPr>
          <p:cNvSpPr/>
          <p:nvPr/>
        </p:nvSpPr>
        <p:spPr>
          <a:xfrm>
            <a:off x="709394" y="4777202"/>
            <a:ext cx="347472" cy="347472"/>
          </a:xfrm>
          <a:prstGeom prst="ellipse">
            <a:avLst/>
          </a:prstGeom>
          <a:solidFill>
            <a:srgbClr val="8F5527"/>
          </a:solidFill>
          <a:ln w="12700">
            <a:solidFill>
              <a:srgbClr val="8F5527"/>
            </a:solidFill>
            <a:prstDash val="solid"/>
          </a:ln>
        </p:spPr>
        <p:txBody>
          <a:bodyPr/>
          <a:lstStyle/>
          <a:p>
            <a:endParaRPr lang="ja-JP" altLang="en-US" sz="3200"/>
          </a:p>
        </p:txBody>
      </p:sp>
      <p:sp>
        <p:nvSpPr>
          <p:cNvPr id="24" name="Text 21">
            <a:extLst>
              <a:ext uri="{FF2B5EF4-FFF2-40B4-BE49-F238E27FC236}">
                <a16:creationId xmlns:a16="http://schemas.microsoft.com/office/drawing/2014/main" id="{7AFA6CAD-DE86-68A7-B1A5-688B4626B39B}"/>
              </a:ext>
            </a:extLst>
          </p:cNvPr>
          <p:cNvSpPr/>
          <p:nvPr/>
        </p:nvSpPr>
        <p:spPr>
          <a:xfrm>
            <a:off x="816272" y="4899282"/>
            <a:ext cx="128016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5</a:t>
            </a:r>
            <a:endParaRPr lang="en-US" sz="1200" dirty="0"/>
          </a:p>
        </p:txBody>
      </p:sp>
      <p:sp>
        <p:nvSpPr>
          <p:cNvPr id="25" name="Text 22">
            <a:extLst>
              <a:ext uri="{FF2B5EF4-FFF2-40B4-BE49-F238E27FC236}">
                <a16:creationId xmlns:a16="http://schemas.microsoft.com/office/drawing/2014/main" id="{045D1AC6-7A25-C0AF-C81D-D9AC39268326}"/>
              </a:ext>
            </a:extLst>
          </p:cNvPr>
          <p:cNvSpPr/>
          <p:nvPr/>
        </p:nvSpPr>
        <p:spPr>
          <a:xfrm>
            <a:off x="1207008" y="4736592"/>
            <a:ext cx="505128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sz="1600" dirty="0" err="1"/>
              <a:t>Windows標準アプリでは難しい編集も</a:t>
            </a:r>
            <a:r>
              <a:rPr sz="1600" dirty="0"/>
              <a:t>、</a:t>
            </a:r>
            <a:br>
              <a:rPr lang="en-US" sz="1600" dirty="0"/>
            </a:br>
            <a:r>
              <a:rPr sz="1600" dirty="0" err="1"/>
              <a:t>ChatGPTなら簡単に試せる</a:t>
            </a:r>
            <a:endParaRPr sz="1600" dirty="0"/>
          </a:p>
        </p:txBody>
      </p:sp>
      <p:sp>
        <p:nvSpPr>
          <p:cNvPr id="27" name="Shape 24">
            <a:extLst>
              <a:ext uri="{FF2B5EF4-FFF2-40B4-BE49-F238E27FC236}">
                <a16:creationId xmlns:a16="http://schemas.microsoft.com/office/drawing/2014/main" id="{33E85FC9-6E94-6F95-50CB-D225ECFBAF0B}"/>
              </a:ext>
            </a:extLst>
          </p:cNvPr>
          <p:cNvSpPr/>
          <p:nvPr/>
        </p:nvSpPr>
        <p:spPr>
          <a:xfrm>
            <a:off x="783771" y="5459326"/>
            <a:ext cx="5312229" cy="662044"/>
          </a:xfrm>
          <a:prstGeom prst="roundRect">
            <a:avLst>
              <a:gd name="adj" fmla="val 6400"/>
            </a:avLst>
          </a:prstGeom>
          <a:solidFill>
            <a:srgbClr val="FFF5E8"/>
          </a:solidFill>
          <a:ln w="12700">
            <a:solidFill>
              <a:srgbClr val="E5D4C0"/>
            </a:solidFill>
            <a:prstDash val="solid"/>
          </a:ln>
        </p:spPr>
        <p:txBody>
          <a:bodyPr/>
          <a:lstStyle/>
          <a:p>
            <a:endParaRPr lang="ja-JP" altLang="en-US" sz="1600"/>
          </a:p>
        </p:txBody>
      </p:sp>
      <p:sp>
        <p:nvSpPr>
          <p:cNvPr id="29" name="Text 26">
            <a:extLst>
              <a:ext uri="{FF2B5EF4-FFF2-40B4-BE49-F238E27FC236}">
                <a16:creationId xmlns:a16="http://schemas.microsoft.com/office/drawing/2014/main" id="{47D819EE-8119-E801-0A10-80CF9F8C4C64}"/>
              </a:ext>
            </a:extLst>
          </p:cNvPr>
          <p:cNvSpPr/>
          <p:nvPr/>
        </p:nvSpPr>
        <p:spPr>
          <a:xfrm>
            <a:off x="502920" y="6537960"/>
            <a:ext cx="38404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t>Digi-kyo Before / After教材  |  10</a:t>
            </a:r>
          </a:p>
        </p:txBody>
      </p:sp>
      <p:sp>
        <p:nvSpPr>
          <p:cNvPr id="36" name="Text 20">
            <a:extLst>
              <a:ext uri="{FF2B5EF4-FFF2-40B4-BE49-F238E27FC236}">
                <a16:creationId xmlns:a16="http://schemas.microsoft.com/office/drawing/2014/main" id="{DFA98BD3-5FB6-0AAF-67BB-DF7BDB2462D9}"/>
              </a:ext>
            </a:extLst>
          </p:cNvPr>
          <p:cNvSpPr/>
          <p:nvPr/>
        </p:nvSpPr>
        <p:spPr>
          <a:xfrm>
            <a:off x="868680" y="5420132"/>
            <a:ext cx="5021481" cy="6858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r>
              <a:rPr sz="1600"/>
              <a:t>Goal：</a:t>
            </a:r>
          </a:p>
          <a:p>
            <a:r>
              <a:rPr sz="1600"/>
              <a:t>「大凧を動かす人たちの熱気」を伝える</a:t>
            </a:r>
          </a:p>
        </p:txBody>
      </p:sp>
      <p:sp>
        <p:nvSpPr>
          <p:cNvPr id="37" name="Text 2">
            <a:extLst>
              <a:ext uri="{FF2B5EF4-FFF2-40B4-BE49-F238E27FC236}">
                <a16:creationId xmlns:a16="http://schemas.microsoft.com/office/drawing/2014/main" id="{51A3CC18-67DC-48E2-A626-66978947A9A1}"/>
              </a:ext>
            </a:extLst>
          </p:cNvPr>
          <p:cNvSpPr/>
          <p:nvPr/>
        </p:nvSpPr>
        <p:spPr>
          <a:xfrm>
            <a:off x="502920" y="749808"/>
            <a:ext cx="4544093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6B5B4B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何を変えたかではなく、「なぜそう整えるのか」を見ます</a:t>
            </a:r>
            <a:endParaRPr lang="en-US" sz="1350" dirty="0"/>
          </a:p>
        </p:txBody>
      </p:sp>
      <p:pic>
        <p:nvPicPr>
          <p:cNvPr id="5" name="Picture 38" descr="After2.png">
            <a:extLst>
              <a:ext uri="{FF2B5EF4-FFF2-40B4-BE49-F238E27FC236}">
                <a16:creationId xmlns:a16="http://schemas.microsoft.com/office/drawing/2014/main" id="{88100040-B343-8026-F988-3185B928E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1421" y="3602736"/>
            <a:ext cx="2302414" cy="3223380"/>
          </a:xfrm>
          <a:prstGeom prst="rect">
            <a:avLst/>
          </a:prstGeom>
        </p:spPr>
      </p:pic>
      <p:pic>
        <p:nvPicPr>
          <p:cNvPr id="10" name="Picture 37" descr="大凧祭り-1.jpg">
            <a:extLst>
              <a:ext uri="{FF2B5EF4-FFF2-40B4-BE49-F238E27FC236}">
                <a16:creationId xmlns:a16="http://schemas.microsoft.com/office/drawing/2014/main" id="{B625E7D9-5FA5-FA50-F0E4-494F3F7DB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9344" y="57164"/>
            <a:ext cx="4206240" cy="2801421"/>
          </a:xfrm>
          <a:prstGeom prst="rect">
            <a:avLst/>
          </a:prstGeom>
        </p:spPr>
      </p:pic>
      <p:sp>
        <p:nvSpPr>
          <p:cNvPr id="14" name="矢印: 下 13">
            <a:extLst>
              <a:ext uri="{FF2B5EF4-FFF2-40B4-BE49-F238E27FC236}">
                <a16:creationId xmlns:a16="http://schemas.microsoft.com/office/drawing/2014/main" id="{492631CB-4974-A613-F868-B5C0716690D9}"/>
              </a:ext>
            </a:extLst>
          </p:cNvPr>
          <p:cNvSpPr/>
          <p:nvPr/>
        </p:nvSpPr>
        <p:spPr>
          <a:xfrm>
            <a:off x="9612375" y="2888255"/>
            <a:ext cx="898764" cy="68481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Shape 3">
            <a:extLst>
              <a:ext uri="{FF2B5EF4-FFF2-40B4-BE49-F238E27FC236}">
                <a16:creationId xmlns:a16="http://schemas.microsoft.com/office/drawing/2014/main" id="{8D1E7B07-2C50-24E0-780C-B2DAB0C29E40}"/>
              </a:ext>
            </a:extLst>
          </p:cNvPr>
          <p:cNvSpPr/>
          <p:nvPr/>
        </p:nvSpPr>
        <p:spPr>
          <a:xfrm>
            <a:off x="8959628" y="3626681"/>
            <a:ext cx="1143000" cy="347472"/>
          </a:xfrm>
          <a:prstGeom prst="roundRect">
            <a:avLst>
              <a:gd name="adj" fmla="val 15789"/>
            </a:avLst>
          </a:prstGeom>
          <a:solidFill>
            <a:schemeClr val="bg1"/>
          </a:solidFill>
          <a:ln w="12700">
            <a:solidFill>
              <a:srgbClr val="6E5846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" name="Text 4">
            <a:extLst>
              <a:ext uri="{FF2B5EF4-FFF2-40B4-BE49-F238E27FC236}">
                <a16:creationId xmlns:a16="http://schemas.microsoft.com/office/drawing/2014/main" id="{4AC7965F-7505-9145-6180-1D0A8E66214E}"/>
              </a:ext>
            </a:extLst>
          </p:cNvPr>
          <p:cNvSpPr/>
          <p:nvPr/>
        </p:nvSpPr>
        <p:spPr>
          <a:xfrm>
            <a:off x="9092794" y="3699833"/>
            <a:ext cx="62195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dirty="0"/>
              <a:t>After</a:t>
            </a:r>
          </a:p>
        </p:txBody>
      </p:sp>
      <p:sp>
        <p:nvSpPr>
          <p:cNvPr id="26" name="Shape 5">
            <a:extLst>
              <a:ext uri="{FF2B5EF4-FFF2-40B4-BE49-F238E27FC236}">
                <a16:creationId xmlns:a16="http://schemas.microsoft.com/office/drawing/2014/main" id="{848F0AD0-09A7-05D5-3CBC-E0F2A3592A2F}"/>
              </a:ext>
            </a:extLst>
          </p:cNvPr>
          <p:cNvSpPr/>
          <p:nvPr/>
        </p:nvSpPr>
        <p:spPr>
          <a:xfrm>
            <a:off x="7949794" y="145464"/>
            <a:ext cx="1143000" cy="347472"/>
          </a:xfrm>
          <a:prstGeom prst="roundRect">
            <a:avLst>
              <a:gd name="adj" fmla="val 15789"/>
            </a:avLst>
          </a:prstGeom>
          <a:solidFill>
            <a:schemeClr val="bg1"/>
          </a:solidFill>
          <a:ln w="12700">
            <a:solidFill>
              <a:srgbClr val="8F552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8" name="Text 6">
            <a:extLst>
              <a:ext uri="{FF2B5EF4-FFF2-40B4-BE49-F238E27FC236}">
                <a16:creationId xmlns:a16="http://schemas.microsoft.com/office/drawing/2014/main" id="{BA238E2E-BE6D-56CF-C03F-21FD1AFCEAD8}"/>
              </a:ext>
            </a:extLst>
          </p:cNvPr>
          <p:cNvSpPr/>
          <p:nvPr/>
        </p:nvSpPr>
        <p:spPr>
          <a:xfrm>
            <a:off x="8096098" y="253826"/>
            <a:ext cx="99669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dirty="0"/>
              <a:t>Before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256032"/>
            <a:ext cx="8412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2D261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4. 作品タイトル案</a:t>
            </a:r>
            <a:endParaRPr lang="en-US" sz="2600" dirty="0"/>
          </a:p>
        </p:txBody>
      </p:sp>
      <p:sp>
        <p:nvSpPr>
          <p:cNvPr id="3" name="Shape 1"/>
          <p:cNvSpPr/>
          <p:nvPr/>
        </p:nvSpPr>
        <p:spPr>
          <a:xfrm>
            <a:off x="320040" y="246888"/>
            <a:ext cx="73152" cy="438912"/>
          </a:xfrm>
          <a:prstGeom prst="rect">
            <a:avLst/>
          </a:prstGeom>
          <a:solidFill>
            <a:srgbClr val="8F5527"/>
          </a:solidFill>
          <a:ln w="12700">
            <a:solidFill>
              <a:srgbClr val="8F552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" name="Text 2"/>
          <p:cNvSpPr/>
          <p:nvPr/>
        </p:nvSpPr>
        <p:spPr>
          <a:xfrm>
            <a:off x="502920" y="749808"/>
            <a:ext cx="8686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6B5B4B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タイトルは、写真の内容だけでなく「感じてほしいこと」を短く表します</a:t>
            </a:r>
            <a:endParaRPr lang="en-US" sz="1350" dirty="0"/>
          </a:p>
        </p:txBody>
      </p:sp>
      <p:sp>
        <p:nvSpPr>
          <p:cNvPr id="6" name="Text 3"/>
          <p:cNvSpPr/>
          <p:nvPr/>
        </p:nvSpPr>
        <p:spPr>
          <a:xfrm>
            <a:off x="5806440" y="1143000"/>
            <a:ext cx="5303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8F5527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候補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5188924" y="1888236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8F5527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第一候補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6469084" y="1842516"/>
            <a:ext cx="42062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sz="2400"/>
              <a:t>大凧を曳く力</a:t>
            </a:r>
          </a:p>
        </p:txBody>
      </p:sp>
      <p:sp>
        <p:nvSpPr>
          <p:cNvPr id="9" name="Text 6"/>
          <p:cNvSpPr/>
          <p:nvPr/>
        </p:nvSpPr>
        <p:spPr>
          <a:xfrm>
            <a:off x="5188924" y="2601468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8F5527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候補2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6469084" y="2555748"/>
            <a:ext cx="42062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sz="2400"/>
              <a:t>走る熱気</a:t>
            </a:r>
          </a:p>
        </p:txBody>
      </p:sp>
      <p:sp>
        <p:nvSpPr>
          <p:cNvPr id="11" name="Text 8"/>
          <p:cNvSpPr/>
          <p:nvPr/>
        </p:nvSpPr>
        <p:spPr>
          <a:xfrm>
            <a:off x="5188924" y="3314700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8F5527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候補3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6469084" y="3268980"/>
            <a:ext cx="42062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sz="2400"/>
              <a:t>風をつかむ人たち</a:t>
            </a:r>
          </a:p>
        </p:txBody>
      </p:sp>
      <p:sp>
        <p:nvSpPr>
          <p:cNvPr id="13" name="Text 10"/>
          <p:cNvSpPr/>
          <p:nvPr/>
        </p:nvSpPr>
        <p:spPr>
          <a:xfrm>
            <a:off x="5188924" y="402793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8F5527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候補4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6469084" y="3982212"/>
            <a:ext cx="42062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sz="2400" dirty="0" err="1"/>
              <a:t>祭りの躍動</a:t>
            </a:r>
            <a:endParaRPr sz="2400" dirty="0"/>
          </a:p>
        </p:txBody>
      </p:sp>
      <p:sp>
        <p:nvSpPr>
          <p:cNvPr id="15" name="Shape 12"/>
          <p:cNvSpPr/>
          <p:nvPr/>
        </p:nvSpPr>
        <p:spPr>
          <a:xfrm>
            <a:off x="5806440" y="4892040"/>
            <a:ext cx="5212080" cy="914400"/>
          </a:xfrm>
          <a:prstGeom prst="roundRect">
            <a:avLst>
              <a:gd name="adj" fmla="val 8000"/>
            </a:avLst>
          </a:prstGeom>
          <a:solidFill>
            <a:srgbClr val="FFF5E8"/>
          </a:solidFill>
          <a:ln w="12700">
            <a:solidFill>
              <a:srgbClr val="E5D4C0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" name="Text 13"/>
          <p:cNvSpPr/>
          <p:nvPr/>
        </p:nvSpPr>
        <p:spPr>
          <a:xfrm>
            <a:off x="5989320" y="5029200"/>
            <a:ext cx="4846320" cy="6400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r>
              <a:rPr dirty="0" err="1"/>
              <a:t>おすすめは「大凧を曳く力</a:t>
            </a:r>
            <a:r>
              <a:rPr dirty="0"/>
              <a:t>」</a:t>
            </a:r>
          </a:p>
          <a:p>
            <a:r>
              <a:rPr dirty="0" err="1"/>
              <a:t>人の動きと祭りの迫力が素直に伝わります</a:t>
            </a:r>
            <a:endParaRPr dirty="0"/>
          </a:p>
        </p:txBody>
      </p:sp>
      <p:sp>
        <p:nvSpPr>
          <p:cNvPr id="17" name="Text 14"/>
          <p:cNvSpPr/>
          <p:nvPr/>
        </p:nvSpPr>
        <p:spPr>
          <a:xfrm>
            <a:off x="502920" y="6537960"/>
            <a:ext cx="38404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t>Digi-kyo Before / After教材  |  12</a:t>
            </a:r>
          </a:p>
        </p:txBody>
      </p:sp>
      <p:pic>
        <p:nvPicPr>
          <p:cNvPr id="18" name="Picture 17" descr="After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381" y="1458092"/>
            <a:ext cx="2936739" cy="411143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256032"/>
            <a:ext cx="8412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2D261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5. キャプション案</a:t>
            </a:r>
            <a:endParaRPr lang="en-US" sz="2600" dirty="0"/>
          </a:p>
        </p:txBody>
      </p:sp>
      <p:sp>
        <p:nvSpPr>
          <p:cNvPr id="3" name="Shape 1"/>
          <p:cNvSpPr/>
          <p:nvPr/>
        </p:nvSpPr>
        <p:spPr>
          <a:xfrm>
            <a:off x="320040" y="246888"/>
            <a:ext cx="73152" cy="438912"/>
          </a:xfrm>
          <a:prstGeom prst="rect">
            <a:avLst/>
          </a:prstGeom>
          <a:solidFill>
            <a:srgbClr val="8F5527"/>
          </a:solidFill>
          <a:ln w="12700">
            <a:solidFill>
              <a:srgbClr val="8F552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" name="Text 2"/>
          <p:cNvSpPr/>
          <p:nvPr/>
        </p:nvSpPr>
        <p:spPr>
          <a:xfrm>
            <a:off x="502920" y="749808"/>
            <a:ext cx="8686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6B5B4B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キャプションは、写真に込めた思いを短い文章で補います</a:t>
            </a:r>
            <a:endParaRPr lang="en-US" sz="1350" dirty="0"/>
          </a:p>
        </p:txBody>
      </p:sp>
      <p:sp>
        <p:nvSpPr>
          <p:cNvPr id="6" name="Text 3"/>
          <p:cNvSpPr/>
          <p:nvPr/>
        </p:nvSpPr>
        <p:spPr>
          <a:xfrm>
            <a:off x="5715000" y="1143000"/>
            <a:ext cx="5303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8F5527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キャプション例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5696197" y="1325880"/>
            <a:ext cx="5440680" cy="19659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r>
              <a:rPr dirty="0" err="1"/>
              <a:t>大凧を支えるのは、空に向かう布だけではない</a:t>
            </a:r>
            <a:r>
              <a:rPr dirty="0"/>
              <a:t>。</a:t>
            </a:r>
          </a:p>
          <a:p>
            <a:endParaRPr dirty="0"/>
          </a:p>
          <a:p>
            <a:r>
              <a:rPr dirty="0" err="1"/>
              <a:t>綱を握り、砂埃の中を駆ける人たちの表情と足音が、祭りの熱気を立ち上げている</a:t>
            </a:r>
            <a:endParaRPr dirty="0"/>
          </a:p>
        </p:txBody>
      </p:sp>
      <p:sp>
        <p:nvSpPr>
          <p:cNvPr id="8" name="Text 5"/>
          <p:cNvSpPr/>
          <p:nvPr/>
        </p:nvSpPr>
        <p:spPr>
          <a:xfrm>
            <a:off x="5715000" y="4069080"/>
            <a:ext cx="53035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 err="1">
                <a:solidFill>
                  <a:srgbClr val="8F5527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講座で伝え</a:t>
            </a:r>
            <a:r>
              <a:rPr lang="ja-JP" altLang="en-US" sz="2000" b="1" dirty="0">
                <a:solidFill>
                  <a:srgbClr val="8F5527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たいこと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5715000" y="4636008"/>
            <a:ext cx="20116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8F5527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●</a:t>
            </a:r>
            <a:endParaRPr lang="en-US" sz="1150" dirty="0"/>
          </a:p>
        </p:txBody>
      </p:sp>
      <p:sp>
        <p:nvSpPr>
          <p:cNvPr id="10" name="Text 7"/>
          <p:cNvSpPr/>
          <p:nvPr/>
        </p:nvSpPr>
        <p:spPr>
          <a:xfrm>
            <a:off x="6007608" y="4617720"/>
            <a:ext cx="5440680" cy="3840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r>
              <a:t>トリミングで、写真の主役は変えられる</a:t>
            </a:r>
          </a:p>
        </p:txBody>
      </p:sp>
      <p:sp>
        <p:nvSpPr>
          <p:cNvPr id="11" name="Text 8"/>
          <p:cNvSpPr/>
          <p:nvPr/>
        </p:nvSpPr>
        <p:spPr>
          <a:xfrm>
            <a:off x="5715000" y="5074920"/>
            <a:ext cx="20116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8F5527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●</a:t>
            </a:r>
            <a:endParaRPr lang="en-US" sz="1150" dirty="0"/>
          </a:p>
        </p:txBody>
      </p:sp>
      <p:sp>
        <p:nvSpPr>
          <p:cNvPr id="12" name="Text 9"/>
          <p:cNvSpPr/>
          <p:nvPr/>
        </p:nvSpPr>
        <p:spPr>
          <a:xfrm>
            <a:off x="6007608" y="5056632"/>
            <a:ext cx="5440680" cy="3840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r>
              <a:t>背景を少し抑えると、人の表情と動きが引き立つ</a:t>
            </a:r>
          </a:p>
        </p:txBody>
      </p:sp>
      <p:sp>
        <p:nvSpPr>
          <p:cNvPr id="13" name="Text 10"/>
          <p:cNvSpPr/>
          <p:nvPr/>
        </p:nvSpPr>
        <p:spPr>
          <a:xfrm>
            <a:off x="5715000" y="5513832"/>
            <a:ext cx="20116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8F5527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●</a:t>
            </a:r>
            <a:endParaRPr lang="en-US" sz="1150" dirty="0"/>
          </a:p>
        </p:txBody>
      </p:sp>
      <p:sp>
        <p:nvSpPr>
          <p:cNvPr id="14" name="Text 11"/>
          <p:cNvSpPr/>
          <p:nvPr/>
        </p:nvSpPr>
        <p:spPr>
          <a:xfrm>
            <a:off x="6007608" y="5495544"/>
            <a:ext cx="5440680" cy="3840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50" dirty="0">
                <a:solidFill>
                  <a:srgbClr val="2D261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6月はこのGoalを見たうえで、後半に基本操作7〜14を学ぶ</a:t>
            </a:r>
            <a:endParaRPr lang="en-US" sz="1450" dirty="0"/>
          </a:p>
        </p:txBody>
      </p:sp>
      <p:sp>
        <p:nvSpPr>
          <p:cNvPr id="15" name="Text 12"/>
          <p:cNvSpPr/>
          <p:nvPr/>
        </p:nvSpPr>
        <p:spPr>
          <a:xfrm>
            <a:off x="502920" y="6537960"/>
            <a:ext cx="38404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t>Digi-kyo Before / After教材  |  13</a:t>
            </a:r>
          </a:p>
        </p:txBody>
      </p:sp>
      <p:pic>
        <p:nvPicPr>
          <p:cNvPr id="16" name="Picture 15" descr="After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019" y="1576133"/>
            <a:ext cx="2936739" cy="411143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48640" y="777240"/>
            <a:ext cx="53035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2D261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6月 Before / After教材</a:t>
            </a:r>
            <a:endParaRPr lang="en-US" sz="2800" dirty="0"/>
          </a:p>
        </p:txBody>
      </p:sp>
      <p:sp>
        <p:nvSpPr>
          <p:cNvPr id="4" name="Text 1"/>
          <p:cNvSpPr/>
          <p:nvPr/>
        </p:nvSpPr>
        <p:spPr>
          <a:xfrm>
            <a:off x="548640" y="1417320"/>
            <a:ext cx="5120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sz="2000" dirty="0"/>
              <a:t>Sample 3｜ジェットスキー</a:t>
            </a:r>
          </a:p>
        </p:txBody>
      </p:sp>
      <p:sp>
        <p:nvSpPr>
          <p:cNvPr id="5" name="Text 2"/>
          <p:cNvSpPr/>
          <p:nvPr/>
        </p:nvSpPr>
        <p:spPr>
          <a:xfrm>
            <a:off x="548640" y="2240280"/>
            <a:ext cx="50749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r>
              <a:t>記録写真から、</a:t>
            </a:r>
          </a:p>
          <a:p>
            <a:r>
              <a:t>水しぶきとスピード感を伝える作品へ</a:t>
            </a:r>
          </a:p>
        </p:txBody>
      </p:sp>
      <p:sp>
        <p:nvSpPr>
          <p:cNvPr id="6" name="Shape 3"/>
          <p:cNvSpPr/>
          <p:nvPr/>
        </p:nvSpPr>
        <p:spPr>
          <a:xfrm>
            <a:off x="548640" y="3657600"/>
            <a:ext cx="2331720" cy="347472"/>
          </a:xfrm>
          <a:prstGeom prst="roundRect">
            <a:avLst>
              <a:gd name="adj" fmla="val 15789"/>
            </a:avLst>
          </a:prstGeom>
          <a:solidFill>
            <a:srgbClr val="8F5527"/>
          </a:solidFill>
          <a:ln w="12700">
            <a:solidFill>
              <a:srgbClr val="8F552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4"/>
          <p:cNvSpPr/>
          <p:nvPr/>
        </p:nvSpPr>
        <p:spPr>
          <a:xfrm>
            <a:off x="621792" y="3721608"/>
            <a:ext cx="218541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① 作品のGoalを知る</a:t>
            </a:r>
            <a:endParaRPr lang="en-US" sz="1050" dirty="0"/>
          </a:p>
        </p:txBody>
      </p:sp>
      <p:sp>
        <p:nvSpPr>
          <p:cNvPr id="8" name="Shape 5"/>
          <p:cNvSpPr/>
          <p:nvPr/>
        </p:nvSpPr>
        <p:spPr>
          <a:xfrm>
            <a:off x="3063240" y="3657600"/>
            <a:ext cx="2834640" cy="347472"/>
          </a:xfrm>
          <a:prstGeom prst="roundRect">
            <a:avLst>
              <a:gd name="adj" fmla="val 15789"/>
            </a:avLst>
          </a:prstGeom>
          <a:solidFill>
            <a:srgbClr val="6E5846"/>
          </a:solidFill>
          <a:ln w="12700">
            <a:solidFill>
              <a:srgbClr val="6E5846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6"/>
          <p:cNvSpPr/>
          <p:nvPr/>
        </p:nvSpPr>
        <p:spPr>
          <a:xfrm>
            <a:off x="3136392" y="3721608"/>
            <a:ext cx="268833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② 技術でGoalに近づく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548640" y="4343400"/>
            <a:ext cx="5029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6B5B4B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前半1時間で見る教材サンプル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502920" y="6537960"/>
            <a:ext cx="38404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t>Digi-kyo Before / After教材  |  14</a:t>
            </a:r>
          </a:p>
        </p:txBody>
      </p:sp>
      <p:pic>
        <p:nvPicPr>
          <p:cNvPr id="12" name="Picture 11" descr="after_co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122" y="1200793"/>
            <a:ext cx="5419619" cy="411143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256032"/>
            <a:ext cx="8412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2D261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1. Before：元写真を見る</a:t>
            </a:r>
            <a:endParaRPr lang="en-US" sz="2600" dirty="0"/>
          </a:p>
        </p:txBody>
      </p:sp>
      <p:sp>
        <p:nvSpPr>
          <p:cNvPr id="3" name="Shape 1"/>
          <p:cNvSpPr/>
          <p:nvPr/>
        </p:nvSpPr>
        <p:spPr>
          <a:xfrm>
            <a:off x="320040" y="246888"/>
            <a:ext cx="73152" cy="438912"/>
          </a:xfrm>
          <a:prstGeom prst="rect">
            <a:avLst/>
          </a:prstGeom>
          <a:solidFill>
            <a:srgbClr val="8F5527"/>
          </a:solidFill>
          <a:ln w="12700">
            <a:solidFill>
              <a:srgbClr val="8F552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" name="Text 2"/>
          <p:cNvSpPr/>
          <p:nvPr/>
        </p:nvSpPr>
        <p:spPr>
          <a:xfrm>
            <a:off x="502920" y="749808"/>
            <a:ext cx="8686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6B5B4B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まずは「何が写っているか」「どこに視線が向くか」を観察します</a:t>
            </a:r>
            <a:endParaRPr lang="en-US" sz="1350" dirty="0"/>
          </a:p>
        </p:txBody>
      </p:sp>
      <p:pic>
        <p:nvPicPr>
          <p:cNvPr id="18" name="Picture 17" descr="before_m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1143000"/>
            <a:ext cx="6629400" cy="498348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7406640" y="1234440"/>
            <a:ext cx="38404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8F5527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観察ポイント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7452360" y="1892808"/>
            <a:ext cx="20116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8F5527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●</a:t>
            </a:r>
            <a:endParaRPr lang="en-US" sz="1350" dirty="0"/>
          </a:p>
        </p:txBody>
      </p:sp>
      <p:sp>
        <p:nvSpPr>
          <p:cNvPr id="8" name="Text 5"/>
          <p:cNvSpPr/>
          <p:nvPr/>
        </p:nvSpPr>
        <p:spPr>
          <a:xfrm>
            <a:off x="7744968" y="1874520"/>
            <a:ext cx="3840480" cy="3840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fontScale="85000" lnSpcReduction="10000"/>
          </a:bodyPr>
          <a:lstStyle/>
          <a:p>
            <a:r>
              <a:t>主役：ジェットスキーと跳ね上がる水しぶき</a:t>
            </a:r>
          </a:p>
        </p:txBody>
      </p:sp>
      <p:sp>
        <p:nvSpPr>
          <p:cNvPr id="9" name="Text 6"/>
          <p:cNvSpPr/>
          <p:nvPr/>
        </p:nvSpPr>
        <p:spPr>
          <a:xfrm>
            <a:off x="7452360" y="2496312"/>
            <a:ext cx="20116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8F5527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●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7744968" y="2478024"/>
            <a:ext cx="3840480" cy="3840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fontScale="85000" lnSpcReduction="20000"/>
          </a:bodyPr>
          <a:lstStyle/>
          <a:p>
            <a:r>
              <a:t>視線：白いしぶきに引かれるが、全体はやや暗め</a:t>
            </a:r>
          </a:p>
        </p:txBody>
      </p:sp>
      <p:sp>
        <p:nvSpPr>
          <p:cNvPr id="11" name="Text 8"/>
          <p:cNvSpPr/>
          <p:nvPr/>
        </p:nvSpPr>
        <p:spPr>
          <a:xfrm>
            <a:off x="7452360" y="3099816"/>
            <a:ext cx="20116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8F5527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●</a:t>
            </a:r>
            <a:endParaRPr lang="en-US" sz="1350" dirty="0"/>
          </a:p>
        </p:txBody>
      </p:sp>
      <p:sp>
        <p:nvSpPr>
          <p:cNvPr id="12" name="Text 9"/>
          <p:cNvSpPr/>
          <p:nvPr/>
        </p:nvSpPr>
        <p:spPr>
          <a:xfrm>
            <a:off x="7744968" y="3081528"/>
            <a:ext cx="3840480" cy="3840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fontScale="85000" lnSpcReduction="10000"/>
          </a:bodyPr>
          <a:lstStyle/>
          <a:p>
            <a:r>
              <a:t>印象：動きはあるが、記録写真寄りに見える</a:t>
            </a:r>
          </a:p>
        </p:txBody>
      </p:sp>
      <p:sp>
        <p:nvSpPr>
          <p:cNvPr id="13" name="Text 10"/>
          <p:cNvSpPr/>
          <p:nvPr/>
        </p:nvSpPr>
        <p:spPr>
          <a:xfrm>
            <a:off x="7452360" y="3703320"/>
            <a:ext cx="20116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8F5527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●</a:t>
            </a:r>
            <a:endParaRPr lang="en-US" sz="1350" dirty="0"/>
          </a:p>
        </p:txBody>
      </p:sp>
      <p:sp>
        <p:nvSpPr>
          <p:cNvPr id="14" name="Text 11"/>
          <p:cNvSpPr/>
          <p:nvPr/>
        </p:nvSpPr>
        <p:spPr>
          <a:xfrm>
            <a:off x="7744968" y="3685032"/>
            <a:ext cx="3840480" cy="3840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fontScale="85000" lnSpcReduction="20000"/>
          </a:bodyPr>
          <a:lstStyle/>
          <a:p>
            <a:r>
              <a:t>課題：主役の存在感と海の迫力をもっと強めたい</a:t>
            </a:r>
          </a:p>
        </p:txBody>
      </p:sp>
      <p:sp>
        <p:nvSpPr>
          <p:cNvPr id="15" name="Shape 12"/>
          <p:cNvSpPr/>
          <p:nvPr/>
        </p:nvSpPr>
        <p:spPr>
          <a:xfrm>
            <a:off x="7315200" y="4754880"/>
            <a:ext cx="4160520" cy="1143000"/>
          </a:xfrm>
          <a:prstGeom prst="roundRect">
            <a:avLst>
              <a:gd name="adj" fmla="val 6400"/>
            </a:avLst>
          </a:prstGeom>
          <a:solidFill>
            <a:srgbClr val="FFF5E8"/>
          </a:solidFill>
          <a:ln w="12700">
            <a:solidFill>
              <a:srgbClr val="E5D4C0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" name="Text 13"/>
          <p:cNvSpPr/>
          <p:nvPr/>
        </p:nvSpPr>
        <p:spPr>
          <a:xfrm>
            <a:off x="7498080" y="4892040"/>
            <a:ext cx="3794760" cy="8686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600" b="1" dirty="0" err="1">
                <a:solidFill>
                  <a:srgbClr val="2D261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Beforeは「失敗」ではありません</a:t>
            </a:r>
            <a:endParaRPr lang="en-US" sz="1600" dirty="0"/>
          </a:p>
          <a:p>
            <a:pPr marL="0" indent="0">
              <a:buNone/>
            </a:pPr>
            <a:r>
              <a:rPr lang="en-US" sz="1600" b="1" dirty="0" err="1">
                <a:solidFill>
                  <a:srgbClr val="2D261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作品のGoalを考えるための出発点です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502920" y="6537960"/>
            <a:ext cx="38404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t>Digi-kyo Before / After教材  |  15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256032"/>
            <a:ext cx="8412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2D261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2. After：作品風に整えた写真</a:t>
            </a:r>
            <a:endParaRPr lang="en-US" sz="2600" dirty="0"/>
          </a:p>
        </p:txBody>
      </p:sp>
      <p:sp>
        <p:nvSpPr>
          <p:cNvPr id="3" name="Shape 1"/>
          <p:cNvSpPr/>
          <p:nvPr/>
        </p:nvSpPr>
        <p:spPr>
          <a:xfrm>
            <a:off x="320040" y="246888"/>
            <a:ext cx="73152" cy="438912"/>
          </a:xfrm>
          <a:prstGeom prst="rect">
            <a:avLst/>
          </a:prstGeom>
          <a:solidFill>
            <a:srgbClr val="8F5527"/>
          </a:solidFill>
          <a:ln w="12700">
            <a:solidFill>
              <a:srgbClr val="8F552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" name="Text 2"/>
          <p:cNvSpPr/>
          <p:nvPr/>
        </p:nvSpPr>
        <p:spPr>
          <a:xfrm>
            <a:off x="502920" y="749808"/>
            <a:ext cx="8686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t>海の青と白いしぶきを際立たせ、スピード感と迫力が伝わるようにします</a:t>
            </a:r>
          </a:p>
        </p:txBody>
      </p:sp>
      <p:pic>
        <p:nvPicPr>
          <p:cNvPr id="18" name="Picture 17" descr="after_co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1097280"/>
            <a:ext cx="6629400" cy="50292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7406640" y="1234440"/>
            <a:ext cx="3931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8F5527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Afterで強まった印象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7452360" y="1892808"/>
            <a:ext cx="20116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8F5527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●</a:t>
            </a:r>
            <a:endParaRPr lang="en-US" sz="1350" dirty="0"/>
          </a:p>
        </p:txBody>
      </p:sp>
      <p:sp>
        <p:nvSpPr>
          <p:cNvPr id="8" name="Text 5"/>
          <p:cNvSpPr/>
          <p:nvPr/>
        </p:nvSpPr>
        <p:spPr>
          <a:xfrm>
            <a:off x="7744968" y="1874520"/>
            <a:ext cx="3840480" cy="3840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fontScale="85000" lnSpcReduction="10000"/>
          </a:bodyPr>
          <a:lstStyle/>
          <a:p>
            <a:r>
              <a:t>海の青が深くなり、画面全体が引き締まった</a:t>
            </a:r>
          </a:p>
        </p:txBody>
      </p:sp>
      <p:sp>
        <p:nvSpPr>
          <p:cNvPr id="9" name="Text 6"/>
          <p:cNvSpPr/>
          <p:nvPr/>
        </p:nvSpPr>
        <p:spPr>
          <a:xfrm>
            <a:off x="7452360" y="2496312"/>
            <a:ext cx="20116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8F5527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●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7744968" y="2478024"/>
            <a:ext cx="3840480" cy="3840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fontScale="85000" lnSpcReduction="10000"/>
          </a:bodyPr>
          <a:lstStyle/>
          <a:p>
            <a:r>
              <a:t>水しぶきの白が際立ち、勢いが強まった</a:t>
            </a:r>
          </a:p>
        </p:txBody>
      </p:sp>
      <p:sp>
        <p:nvSpPr>
          <p:cNvPr id="11" name="Text 8"/>
          <p:cNvSpPr/>
          <p:nvPr/>
        </p:nvSpPr>
        <p:spPr>
          <a:xfrm>
            <a:off x="7452360" y="3099816"/>
            <a:ext cx="20116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8F5527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●</a:t>
            </a:r>
            <a:endParaRPr lang="en-US" sz="1350" dirty="0"/>
          </a:p>
        </p:txBody>
      </p:sp>
      <p:sp>
        <p:nvSpPr>
          <p:cNvPr id="12" name="Text 9"/>
          <p:cNvSpPr/>
          <p:nvPr/>
        </p:nvSpPr>
        <p:spPr>
          <a:xfrm>
            <a:off x="7744968" y="3081528"/>
            <a:ext cx="3840480" cy="3840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fontScale="85000" lnSpcReduction="10000"/>
          </a:bodyPr>
          <a:lstStyle/>
          <a:p>
            <a:r>
              <a:t>機体とライダーの存在感がくっきり立った</a:t>
            </a:r>
          </a:p>
        </p:txBody>
      </p:sp>
      <p:sp>
        <p:nvSpPr>
          <p:cNvPr id="13" name="Text 10"/>
          <p:cNvSpPr/>
          <p:nvPr/>
        </p:nvSpPr>
        <p:spPr>
          <a:xfrm>
            <a:off x="7452360" y="3703320"/>
            <a:ext cx="20116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8F5527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●</a:t>
            </a:r>
            <a:endParaRPr lang="en-US" sz="1350" dirty="0"/>
          </a:p>
        </p:txBody>
      </p:sp>
      <p:sp>
        <p:nvSpPr>
          <p:cNvPr id="14" name="Text 11"/>
          <p:cNvSpPr/>
          <p:nvPr/>
        </p:nvSpPr>
        <p:spPr>
          <a:xfrm>
            <a:off x="7744968" y="3685032"/>
            <a:ext cx="3840480" cy="3840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fontScale="85000" lnSpcReduction="10000"/>
          </a:bodyPr>
          <a:lstStyle/>
          <a:p>
            <a:r>
              <a:t>「海を切る一瞬の迫力」が作品として伝わる</a:t>
            </a:r>
          </a:p>
        </p:txBody>
      </p:sp>
      <p:sp>
        <p:nvSpPr>
          <p:cNvPr id="15" name="Shape 12"/>
          <p:cNvSpPr/>
          <p:nvPr/>
        </p:nvSpPr>
        <p:spPr>
          <a:xfrm>
            <a:off x="7315200" y="4754880"/>
            <a:ext cx="4160520" cy="1143000"/>
          </a:xfrm>
          <a:prstGeom prst="roundRect">
            <a:avLst>
              <a:gd name="adj" fmla="val 6400"/>
            </a:avLst>
          </a:prstGeom>
          <a:solidFill>
            <a:srgbClr val="FFF5E8"/>
          </a:solidFill>
          <a:ln w="12700">
            <a:solidFill>
              <a:srgbClr val="E5D4C0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" name="Text 13"/>
          <p:cNvSpPr/>
          <p:nvPr/>
        </p:nvSpPr>
        <p:spPr>
          <a:xfrm>
            <a:off x="7498080" y="4892040"/>
            <a:ext cx="3794760" cy="8686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2D261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正解は一つではありません。</a:t>
            </a:r>
            <a:endParaRPr lang="en-US" sz="1600" dirty="0"/>
          </a:p>
          <a:p>
            <a:pPr marL="0" indent="0">
              <a:buNone/>
            </a:pPr>
            <a:r>
              <a:rPr lang="en-US" sz="1600" b="1" dirty="0" err="1">
                <a:solidFill>
                  <a:srgbClr val="2D261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これは「作品化の方向」の一例です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502920" y="6537960"/>
            <a:ext cx="38404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t>Digi-kyo Before / After教材  |  16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F94DF101-6373-2F89-11A5-3C85FC68F324}"/>
              </a:ext>
            </a:extLst>
          </p:cNvPr>
          <p:cNvSpPr/>
          <p:nvPr/>
        </p:nvSpPr>
        <p:spPr>
          <a:xfrm>
            <a:off x="502920" y="256032"/>
            <a:ext cx="8412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altLang="ja-JP" sz="2600" b="1" dirty="0">
                <a:solidFill>
                  <a:srgbClr val="2D261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3. </a:t>
            </a:r>
            <a:r>
              <a:rPr lang="en-US" altLang="ja-JP" sz="2600" b="1" dirty="0" err="1">
                <a:solidFill>
                  <a:srgbClr val="2D261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編集ポイントと理由</a:t>
            </a:r>
            <a:endParaRPr lang="en-US" altLang="ja-JP" sz="2600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E3A7F17B-9C83-B675-65A5-9634AC49B321}"/>
              </a:ext>
            </a:extLst>
          </p:cNvPr>
          <p:cNvSpPr/>
          <p:nvPr/>
        </p:nvSpPr>
        <p:spPr>
          <a:xfrm>
            <a:off x="320040" y="246888"/>
            <a:ext cx="73152" cy="438912"/>
          </a:xfrm>
          <a:prstGeom prst="rect">
            <a:avLst/>
          </a:prstGeom>
          <a:solidFill>
            <a:srgbClr val="8F5527"/>
          </a:solidFill>
          <a:ln w="12700">
            <a:solidFill>
              <a:srgbClr val="8F552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F5F711BC-5316-A934-312C-BEDB9891EF79}"/>
              </a:ext>
            </a:extLst>
          </p:cNvPr>
          <p:cNvSpPr/>
          <p:nvPr/>
        </p:nvSpPr>
        <p:spPr>
          <a:xfrm>
            <a:off x="502920" y="749808"/>
            <a:ext cx="8686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350" dirty="0"/>
          </a:p>
        </p:txBody>
      </p:sp>
      <p:pic>
        <p:nvPicPr>
          <p:cNvPr id="39" name="Picture 38" descr="after_bott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2177" y="3961371"/>
            <a:ext cx="4206240" cy="2880360"/>
          </a:xfrm>
          <a:prstGeom prst="rect">
            <a:avLst/>
          </a:prstGeom>
        </p:spPr>
      </p:pic>
      <p:sp>
        <p:nvSpPr>
          <p:cNvPr id="6" name="Text 3">
            <a:extLst>
              <a:ext uri="{FF2B5EF4-FFF2-40B4-BE49-F238E27FC236}">
                <a16:creationId xmlns:a16="http://schemas.microsoft.com/office/drawing/2014/main" id="{0A925ADF-CF51-8F20-6C05-CDFDDBD9B0A7}"/>
              </a:ext>
            </a:extLst>
          </p:cNvPr>
          <p:cNvSpPr/>
          <p:nvPr/>
        </p:nvSpPr>
        <p:spPr>
          <a:xfrm>
            <a:off x="685800" y="1188720"/>
            <a:ext cx="6126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altLang="ja-JP" sz="2400" b="1" dirty="0" err="1">
                <a:solidFill>
                  <a:srgbClr val="8F5527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編集ポイント</a:t>
            </a:r>
            <a:endParaRPr lang="en-US" altLang="ja-JP" sz="2400" dirty="0"/>
          </a:p>
        </p:txBody>
      </p:sp>
      <p:sp>
        <p:nvSpPr>
          <p:cNvPr id="7" name="Shape 4">
            <a:extLst>
              <a:ext uri="{FF2B5EF4-FFF2-40B4-BE49-F238E27FC236}">
                <a16:creationId xmlns:a16="http://schemas.microsoft.com/office/drawing/2014/main" id="{43258E2F-3C28-E7D1-779C-0A022C8CC580}"/>
              </a:ext>
            </a:extLst>
          </p:cNvPr>
          <p:cNvSpPr/>
          <p:nvPr/>
        </p:nvSpPr>
        <p:spPr>
          <a:xfrm>
            <a:off x="713232" y="1755648"/>
            <a:ext cx="347472" cy="347472"/>
          </a:xfrm>
          <a:prstGeom prst="ellipse">
            <a:avLst/>
          </a:prstGeom>
          <a:solidFill>
            <a:srgbClr val="8F5527"/>
          </a:solidFill>
          <a:ln w="12700">
            <a:solidFill>
              <a:srgbClr val="8F5527"/>
            </a:solidFill>
            <a:prstDash val="solid"/>
          </a:ln>
        </p:spPr>
        <p:txBody>
          <a:bodyPr/>
          <a:lstStyle/>
          <a:p>
            <a:endParaRPr lang="ja-JP" altLang="en-US" sz="2400"/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A8BA031F-1DA2-3ECF-319C-486C58399C14}"/>
              </a:ext>
            </a:extLst>
          </p:cNvPr>
          <p:cNvSpPr/>
          <p:nvPr/>
        </p:nvSpPr>
        <p:spPr>
          <a:xfrm>
            <a:off x="832104" y="1828800"/>
            <a:ext cx="128016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1</a:t>
            </a:r>
            <a:endParaRPr lang="en-US" sz="1050" dirty="0"/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31C683DF-8701-D640-9C01-2FA814C4E8D7}"/>
              </a:ext>
            </a:extLst>
          </p:cNvPr>
          <p:cNvSpPr/>
          <p:nvPr/>
        </p:nvSpPr>
        <p:spPr>
          <a:xfrm>
            <a:off x="1262426" y="1609344"/>
            <a:ext cx="5269003" cy="690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t>海の青を深める：爽快感と力強さを出す</a:t>
            </a:r>
          </a:p>
        </p:txBody>
      </p:sp>
      <p:sp>
        <p:nvSpPr>
          <p:cNvPr id="11" name="Shape 8">
            <a:extLst>
              <a:ext uri="{FF2B5EF4-FFF2-40B4-BE49-F238E27FC236}">
                <a16:creationId xmlns:a16="http://schemas.microsoft.com/office/drawing/2014/main" id="{53DB0C2A-29D5-BA6F-4011-C46B1A864444}"/>
              </a:ext>
            </a:extLst>
          </p:cNvPr>
          <p:cNvSpPr/>
          <p:nvPr/>
        </p:nvSpPr>
        <p:spPr>
          <a:xfrm>
            <a:off x="713232" y="2505456"/>
            <a:ext cx="347472" cy="347472"/>
          </a:xfrm>
          <a:prstGeom prst="ellipse">
            <a:avLst/>
          </a:prstGeom>
          <a:solidFill>
            <a:srgbClr val="8F5527"/>
          </a:solidFill>
          <a:ln w="12700">
            <a:solidFill>
              <a:srgbClr val="8F5527"/>
            </a:solidFill>
            <a:prstDash val="solid"/>
          </a:ln>
        </p:spPr>
        <p:txBody>
          <a:bodyPr/>
          <a:lstStyle/>
          <a:p>
            <a:endParaRPr lang="ja-JP" altLang="en-US" sz="2400"/>
          </a:p>
        </p:txBody>
      </p:sp>
      <p:sp>
        <p:nvSpPr>
          <p:cNvPr id="12" name="Text 9">
            <a:extLst>
              <a:ext uri="{FF2B5EF4-FFF2-40B4-BE49-F238E27FC236}">
                <a16:creationId xmlns:a16="http://schemas.microsoft.com/office/drawing/2014/main" id="{B8038887-82A3-9C37-0937-2A0FF8F4B9F6}"/>
              </a:ext>
            </a:extLst>
          </p:cNvPr>
          <p:cNvSpPr/>
          <p:nvPr/>
        </p:nvSpPr>
        <p:spPr>
          <a:xfrm>
            <a:off x="832104" y="2578608"/>
            <a:ext cx="128016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2</a:t>
            </a:r>
            <a:endParaRPr lang="en-US" sz="1050" dirty="0"/>
          </a:p>
        </p:txBody>
      </p:sp>
      <p:sp>
        <p:nvSpPr>
          <p:cNvPr id="13" name="Text 10">
            <a:extLst>
              <a:ext uri="{FF2B5EF4-FFF2-40B4-BE49-F238E27FC236}">
                <a16:creationId xmlns:a16="http://schemas.microsoft.com/office/drawing/2014/main" id="{7FE4957D-ACB4-C1AF-E94C-2B7352116610}"/>
              </a:ext>
            </a:extLst>
          </p:cNvPr>
          <p:cNvSpPr/>
          <p:nvPr/>
        </p:nvSpPr>
        <p:spPr>
          <a:xfrm>
            <a:off x="1207008" y="2487168"/>
            <a:ext cx="551442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t>白いしぶきを際立たせる：動きと瞬間性を強める</a:t>
            </a:r>
          </a:p>
        </p:txBody>
      </p:sp>
      <p:sp>
        <p:nvSpPr>
          <p:cNvPr id="15" name="Shape 12">
            <a:extLst>
              <a:ext uri="{FF2B5EF4-FFF2-40B4-BE49-F238E27FC236}">
                <a16:creationId xmlns:a16="http://schemas.microsoft.com/office/drawing/2014/main" id="{D0F88CF0-C21F-6CD5-E704-E5D2461979CD}"/>
              </a:ext>
            </a:extLst>
          </p:cNvPr>
          <p:cNvSpPr/>
          <p:nvPr/>
        </p:nvSpPr>
        <p:spPr>
          <a:xfrm>
            <a:off x="713232" y="3255264"/>
            <a:ext cx="347472" cy="347472"/>
          </a:xfrm>
          <a:prstGeom prst="ellipse">
            <a:avLst/>
          </a:prstGeom>
          <a:solidFill>
            <a:srgbClr val="8F5527"/>
          </a:solidFill>
          <a:ln w="12700">
            <a:solidFill>
              <a:srgbClr val="8F5527"/>
            </a:solidFill>
            <a:prstDash val="solid"/>
          </a:ln>
        </p:spPr>
        <p:txBody>
          <a:bodyPr/>
          <a:lstStyle/>
          <a:p>
            <a:endParaRPr lang="ja-JP" altLang="en-US" sz="2400"/>
          </a:p>
        </p:txBody>
      </p:sp>
      <p:sp>
        <p:nvSpPr>
          <p:cNvPr id="16" name="Text 13">
            <a:extLst>
              <a:ext uri="{FF2B5EF4-FFF2-40B4-BE49-F238E27FC236}">
                <a16:creationId xmlns:a16="http://schemas.microsoft.com/office/drawing/2014/main" id="{4B369E17-28C5-A85E-D1F5-1A61A50F318D}"/>
              </a:ext>
            </a:extLst>
          </p:cNvPr>
          <p:cNvSpPr/>
          <p:nvPr/>
        </p:nvSpPr>
        <p:spPr>
          <a:xfrm>
            <a:off x="832104" y="3328416"/>
            <a:ext cx="128016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3</a:t>
            </a:r>
            <a:endParaRPr lang="en-US" sz="1050" dirty="0"/>
          </a:p>
        </p:txBody>
      </p:sp>
      <p:sp>
        <p:nvSpPr>
          <p:cNvPr id="17" name="Text 14">
            <a:extLst>
              <a:ext uri="{FF2B5EF4-FFF2-40B4-BE49-F238E27FC236}">
                <a16:creationId xmlns:a16="http://schemas.microsoft.com/office/drawing/2014/main" id="{00CDEBDB-52BA-DA29-93AC-19B8E4500B7C}"/>
              </a:ext>
            </a:extLst>
          </p:cNvPr>
          <p:cNvSpPr/>
          <p:nvPr/>
        </p:nvSpPr>
        <p:spPr>
          <a:xfrm>
            <a:off x="1207007" y="3236976"/>
            <a:ext cx="468315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t>主役を引き締める：機体とライダーの存在感を上げる</a:t>
            </a:r>
          </a:p>
        </p:txBody>
      </p:sp>
      <p:sp>
        <p:nvSpPr>
          <p:cNvPr id="19" name="Shape 16">
            <a:extLst>
              <a:ext uri="{FF2B5EF4-FFF2-40B4-BE49-F238E27FC236}">
                <a16:creationId xmlns:a16="http://schemas.microsoft.com/office/drawing/2014/main" id="{E34E44A6-FCB5-20A0-C3A5-C4B981CE9C43}"/>
              </a:ext>
            </a:extLst>
          </p:cNvPr>
          <p:cNvSpPr/>
          <p:nvPr/>
        </p:nvSpPr>
        <p:spPr>
          <a:xfrm>
            <a:off x="713232" y="4005072"/>
            <a:ext cx="347472" cy="347472"/>
          </a:xfrm>
          <a:prstGeom prst="ellipse">
            <a:avLst/>
          </a:prstGeom>
          <a:solidFill>
            <a:srgbClr val="8F5527"/>
          </a:solidFill>
          <a:ln w="12700">
            <a:solidFill>
              <a:srgbClr val="8F5527"/>
            </a:solidFill>
            <a:prstDash val="solid"/>
          </a:ln>
        </p:spPr>
        <p:txBody>
          <a:bodyPr/>
          <a:lstStyle/>
          <a:p>
            <a:endParaRPr lang="ja-JP" altLang="en-US" sz="2400"/>
          </a:p>
        </p:txBody>
      </p:sp>
      <p:sp>
        <p:nvSpPr>
          <p:cNvPr id="20" name="Text 17">
            <a:extLst>
              <a:ext uri="{FF2B5EF4-FFF2-40B4-BE49-F238E27FC236}">
                <a16:creationId xmlns:a16="http://schemas.microsoft.com/office/drawing/2014/main" id="{70E71731-7677-D498-B20F-C5A620E54B53}"/>
              </a:ext>
            </a:extLst>
          </p:cNvPr>
          <p:cNvSpPr/>
          <p:nvPr/>
        </p:nvSpPr>
        <p:spPr>
          <a:xfrm>
            <a:off x="832104" y="4078224"/>
            <a:ext cx="128016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4</a:t>
            </a:r>
            <a:endParaRPr lang="en-US" sz="1050" dirty="0"/>
          </a:p>
        </p:txBody>
      </p:sp>
      <p:sp>
        <p:nvSpPr>
          <p:cNvPr id="21" name="Text 18">
            <a:extLst>
              <a:ext uri="{FF2B5EF4-FFF2-40B4-BE49-F238E27FC236}">
                <a16:creationId xmlns:a16="http://schemas.microsoft.com/office/drawing/2014/main" id="{09F20800-F4FC-4B2B-F829-8034BEDD7BD3}"/>
              </a:ext>
            </a:extLst>
          </p:cNvPr>
          <p:cNvSpPr/>
          <p:nvPr/>
        </p:nvSpPr>
        <p:spPr>
          <a:xfrm>
            <a:off x="1207007" y="3986784"/>
            <a:ext cx="5007745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t>明暗を整理する：作品らしい緊張感を出す</a:t>
            </a:r>
          </a:p>
        </p:txBody>
      </p:sp>
      <p:sp>
        <p:nvSpPr>
          <p:cNvPr id="23" name="Shape 20">
            <a:extLst>
              <a:ext uri="{FF2B5EF4-FFF2-40B4-BE49-F238E27FC236}">
                <a16:creationId xmlns:a16="http://schemas.microsoft.com/office/drawing/2014/main" id="{31944C37-8E16-2D69-2383-56E591BE9A75}"/>
              </a:ext>
            </a:extLst>
          </p:cNvPr>
          <p:cNvSpPr/>
          <p:nvPr/>
        </p:nvSpPr>
        <p:spPr>
          <a:xfrm>
            <a:off x="713232" y="4754880"/>
            <a:ext cx="347472" cy="347472"/>
          </a:xfrm>
          <a:prstGeom prst="ellipse">
            <a:avLst/>
          </a:prstGeom>
          <a:solidFill>
            <a:srgbClr val="8F5527"/>
          </a:solidFill>
          <a:ln w="12700">
            <a:solidFill>
              <a:srgbClr val="8F5527"/>
            </a:solidFill>
            <a:prstDash val="solid"/>
          </a:ln>
        </p:spPr>
        <p:txBody>
          <a:bodyPr/>
          <a:lstStyle/>
          <a:p>
            <a:endParaRPr lang="ja-JP" altLang="en-US" sz="2400"/>
          </a:p>
        </p:txBody>
      </p:sp>
      <p:sp>
        <p:nvSpPr>
          <p:cNvPr id="24" name="Text 21">
            <a:extLst>
              <a:ext uri="{FF2B5EF4-FFF2-40B4-BE49-F238E27FC236}">
                <a16:creationId xmlns:a16="http://schemas.microsoft.com/office/drawing/2014/main" id="{7AFA6CAD-DE86-68A7-B1A5-688B4626B39B}"/>
              </a:ext>
            </a:extLst>
          </p:cNvPr>
          <p:cNvSpPr/>
          <p:nvPr/>
        </p:nvSpPr>
        <p:spPr>
          <a:xfrm>
            <a:off x="832104" y="4828032"/>
            <a:ext cx="128016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5</a:t>
            </a:r>
            <a:endParaRPr lang="en-US" sz="1050" dirty="0"/>
          </a:p>
        </p:txBody>
      </p:sp>
      <p:sp>
        <p:nvSpPr>
          <p:cNvPr id="25" name="Text 22">
            <a:extLst>
              <a:ext uri="{FF2B5EF4-FFF2-40B4-BE49-F238E27FC236}">
                <a16:creationId xmlns:a16="http://schemas.microsoft.com/office/drawing/2014/main" id="{045D1AC6-7A25-C0AF-C81D-D9AC39268326}"/>
              </a:ext>
            </a:extLst>
          </p:cNvPr>
          <p:cNvSpPr/>
          <p:nvPr/>
        </p:nvSpPr>
        <p:spPr>
          <a:xfrm>
            <a:off x="1207008" y="4736592"/>
            <a:ext cx="505128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t>周辺を少し落とす：主役へ視線を集める</a:t>
            </a:r>
          </a:p>
        </p:txBody>
      </p:sp>
      <p:sp>
        <p:nvSpPr>
          <p:cNvPr id="27" name="Shape 24">
            <a:extLst>
              <a:ext uri="{FF2B5EF4-FFF2-40B4-BE49-F238E27FC236}">
                <a16:creationId xmlns:a16="http://schemas.microsoft.com/office/drawing/2014/main" id="{33E85FC9-6E94-6F95-50CB-D225ECFBAF0B}"/>
              </a:ext>
            </a:extLst>
          </p:cNvPr>
          <p:cNvSpPr/>
          <p:nvPr/>
        </p:nvSpPr>
        <p:spPr>
          <a:xfrm>
            <a:off x="783771" y="5249206"/>
            <a:ext cx="5312229" cy="1143000"/>
          </a:xfrm>
          <a:prstGeom prst="roundRect">
            <a:avLst>
              <a:gd name="adj" fmla="val 6400"/>
            </a:avLst>
          </a:prstGeom>
          <a:solidFill>
            <a:srgbClr val="FFF5E8"/>
          </a:solidFill>
          <a:ln w="12700">
            <a:solidFill>
              <a:srgbClr val="E5D4C0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9" name="Text 26">
            <a:extLst>
              <a:ext uri="{FF2B5EF4-FFF2-40B4-BE49-F238E27FC236}">
                <a16:creationId xmlns:a16="http://schemas.microsoft.com/office/drawing/2014/main" id="{47D819EE-8119-E801-0A10-80CF9F8C4C64}"/>
              </a:ext>
            </a:extLst>
          </p:cNvPr>
          <p:cNvSpPr/>
          <p:nvPr/>
        </p:nvSpPr>
        <p:spPr>
          <a:xfrm>
            <a:off x="502920" y="6537960"/>
            <a:ext cx="38404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t>Digi-kyo Before / After教材  |  17</a:t>
            </a:r>
          </a:p>
        </p:txBody>
      </p:sp>
      <p:pic>
        <p:nvPicPr>
          <p:cNvPr id="38" name="Picture 37" descr="before_m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978" y="41042"/>
            <a:ext cx="4287982" cy="3223380"/>
          </a:xfrm>
          <a:prstGeom prst="rect">
            <a:avLst/>
          </a:prstGeom>
        </p:spPr>
      </p:pic>
      <p:sp>
        <p:nvSpPr>
          <p:cNvPr id="31" name="矢印: 下 30">
            <a:extLst>
              <a:ext uri="{FF2B5EF4-FFF2-40B4-BE49-F238E27FC236}">
                <a16:creationId xmlns:a16="http://schemas.microsoft.com/office/drawing/2014/main" id="{90546FB5-DE75-24EE-12E4-B110517A557B}"/>
              </a:ext>
            </a:extLst>
          </p:cNvPr>
          <p:cNvSpPr/>
          <p:nvPr/>
        </p:nvSpPr>
        <p:spPr>
          <a:xfrm>
            <a:off x="9323416" y="3243547"/>
            <a:ext cx="898764" cy="68481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Shape 3">
            <a:extLst>
              <a:ext uri="{FF2B5EF4-FFF2-40B4-BE49-F238E27FC236}">
                <a16:creationId xmlns:a16="http://schemas.microsoft.com/office/drawing/2014/main" id="{B1585576-44C8-D58A-5798-E7620102B142}"/>
              </a:ext>
            </a:extLst>
          </p:cNvPr>
          <p:cNvSpPr/>
          <p:nvPr/>
        </p:nvSpPr>
        <p:spPr>
          <a:xfrm>
            <a:off x="10647218" y="109742"/>
            <a:ext cx="1143000" cy="347472"/>
          </a:xfrm>
          <a:prstGeom prst="roundRect">
            <a:avLst>
              <a:gd name="adj" fmla="val 15789"/>
            </a:avLst>
          </a:prstGeom>
          <a:solidFill>
            <a:srgbClr val="6E5846"/>
          </a:solidFill>
          <a:ln w="12700">
            <a:solidFill>
              <a:srgbClr val="6E5846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" name="Text 4">
            <a:extLst>
              <a:ext uri="{FF2B5EF4-FFF2-40B4-BE49-F238E27FC236}">
                <a16:creationId xmlns:a16="http://schemas.microsoft.com/office/drawing/2014/main" id="{3F40356A-41F6-AA4A-8F0E-7DDA60693848}"/>
              </a:ext>
            </a:extLst>
          </p:cNvPr>
          <p:cNvSpPr/>
          <p:nvPr/>
        </p:nvSpPr>
        <p:spPr>
          <a:xfrm>
            <a:off x="10688703" y="182894"/>
            <a:ext cx="99669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Before</a:t>
            </a:r>
            <a:endParaRPr lang="en-US" sz="1050" dirty="0"/>
          </a:p>
        </p:txBody>
      </p:sp>
      <p:sp>
        <p:nvSpPr>
          <p:cNvPr id="34" name="Shape 5">
            <a:extLst>
              <a:ext uri="{FF2B5EF4-FFF2-40B4-BE49-F238E27FC236}">
                <a16:creationId xmlns:a16="http://schemas.microsoft.com/office/drawing/2014/main" id="{7D8F76F7-BAE1-A9F9-3E7E-14EC480B888A}"/>
              </a:ext>
            </a:extLst>
          </p:cNvPr>
          <p:cNvSpPr/>
          <p:nvPr/>
        </p:nvSpPr>
        <p:spPr>
          <a:xfrm>
            <a:off x="10590494" y="4003607"/>
            <a:ext cx="1143000" cy="347472"/>
          </a:xfrm>
          <a:prstGeom prst="roundRect">
            <a:avLst>
              <a:gd name="adj" fmla="val 15789"/>
            </a:avLst>
          </a:prstGeom>
          <a:solidFill>
            <a:srgbClr val="8F5527"/>
          </a:solidFill>
          <a:ln w="12700">
            <a:solidFill>
              <a:srgbClr val="8F552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5" name="Text 6">
            <a:extLst>
              <a:ext uri="{FF2B5EF4-FFF2-40B4-BE49-F238E27FC236}">
                <a16:creationId xmlns:a16="http://schemas.microsoft.com/office/drawing/2014/main" id="{1D293DBD-8AA6-8BE7-2F0F-D252385FC7C3}"/>
              </a:ext>
            </a:extLst>
          </p:cNvPr>
          <p:cNvSpPr/>
          <p:nvPr/>
        </p:nvSpPr>
        <p:spPr>
          <a:xfrm>
            <a:off x="10663646" y="4067615"/>
            <a:ext cx="99669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After</a:t>
            </a:r>
            <a:endParaRPr lang="en-US" sz="1050" dirty="0"/>
          </a:p>
        </p:txBody>
      </p:sp>
      <p:sp>
        <p:nvSpPr>
          <p:cNvPr id="36" name="Text 20">
            <a:extLst>
              <a:ext uri="{FF2B5EF4-FFF2-40B4-BE49-F238E27FC236}">
                <a16:creationId xmlns:a16="http://schemas.microsoft.com/office/drawing/2014/main" id="{DFA98BD3-5FB6-0AAF-67BB-DF7BDB2462D9}"/>
              </a:ext>
            </a:extLst>
          </p:cNvPr>
          <p:cNvSpPr/>
          <p:nvPr/>
        </p:nvSpPr>
        <p:spPr>
          <a:xfrm>
            <a:off x="868680" y="5420132"/>
            <a:ext cx="5021481" cy="6858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r>
              <a:t>Goal：</a:t>
            </a:r>
          </a:p>
          <a:p>
            <a:r>
              <a:t>「海を切る一瞬の迫力」を伝える</a:t>
            </a:r>
          </a:p>
        </p:txBody>
      </p:sp>
      <p:sp>
        <p:nvSpPr>
          <p:cNvPr id="37" name="Text 2">
            <a:extLst>
              <a:ext uri="{FF2B5EF4-FFF2-40B4-BE49-F238E27FC236}">
                <a16:creationId xmlns:a16="http://schemas.microsoft.com/office/drawing/2014/main" id="{51A3CC18-67DC-48E2-A626-66978947A9A1}"/>
              </a:ext>
            </a:extLst>
          </p:cNvPr>
          <p:cNvSpPr/>
          <p:nvPr/>
        </p:nvSpPr>
        <p:spPr>
          <a:xfrm>
            <a:off x="502920" y="749808"/>
            <a:ext cx="4544093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t>何を変えたかではなく、「なぜそう整えるのか」を見ます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256032"/>
            <a:ext cx="8412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2D261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4. 作品タイトル案</a:t>
            </a:r>
            <a:endParaRPr lang="en-US" sz="2600" dirty="0"/>
          </a:p>
        </p:txBody>
      </p:sp>
      <p:sp>
        <p:nvSpPr>
          <p:cNvPr id="3" name="Shape 1"/>
          <p:cNvSpPr/>
          <p:nvPr/>
        </p:nvSpPr>
        <p:spPr>
          <a:xfrm>
            <a:off x="320040" y="246888"/>
            <a:ext cx="73152" cy="438912"/>
          </a:xfrm>
          <a:prstGeom prst="rect">
            <a:avLst/>
          </a:prstGeom>
          <a:solidFill>
            <a:srgbClr val="8F5527"/>
          </a:solidFill>
          <a:ln w="12700">
            <a:solidFill>
              <a:srgbClr val="8F552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" name="Text 2"/>
          <p:cNvSpPr/>
          <p:nvPr/>
        </p:nvSpPr>
        <p:spPr>
          <a:xfrm>
            <a:off x="502920" y="749808"/>
            <a:ext cx="8686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6B5B4B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タイトルは、写真の内容だけでなく「感じてほしいこと」を短く表します</a:t>
            </a:r>
            <a:endParaRPr lang="en-US" sz="1350" dirty="0"/>
          </a:p>
        </p:txBody>
      </p:sp>
      <p:sp>
        <p:nvSpPr>
          <p:cNvPr id="6" name="Text 3"/>
          <p:cNvSpPr/>
          <p:nvPr/>
        </p:nvSpPr>
        <p:spPr>
          <a:xfrm>
            <a:off x="5806440" y="1143000"/>
            <a:ext cx="5303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8F5527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候補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5806440" y="171907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8F5527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第一候補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7086600" y="1673352"/>
            <a:ext cx="42062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t>波を裂く</a:t>
            </a:r>
          </a:p>
        </p:txBody>
      </p:sp>
      <p:sp>
        <p:nvSpPr>
          <p:cNvPr id="9" name="Text 6"/>
          <p:cNvSpPr/>
          <p:nvPr/>
        </p:nvSpPr>
        <p:spPr>
          <a:xfrm>
            <a:off x="5806440" y="2432304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8F5527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候補2</a:t>
            </a:r>
            <a:endParaRPr lang="en-US" sz="1300" dirty="0"/>
          </a:p>
        </p:txBody>
      </p:sp>
      <p:sp>
        <p:nvSpPr>
          <p:cNvPr id="10" name="Text 7"/>
          <p:cNvSpPr/>
          <p:nvPr/>
        </p:nvSpPr>
        <p:spPr>
          <a:xfrm>
            <a:off x="7086600" y="2386584"/>
            <a:ext cx="42062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t>水しぶきの旋回</a:t>
            </a:r>
          </a:p>
        </p:txBody>
      </p:sp>
      <p:sp>
        <p:nvSpPr>
          <p:cNvPr id="11" name="Text 8"/>
          <p:cNvSpPr/>
          <p:nvPr/>
        </p:nvSpPr>
        <p:spPr>
          <a:xfrm>
            <a:off x="5806440" y="3145536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8F5527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候補3</a:t>
            </a:r>
            <a:endParaRPr lang="en-US" sz="1300" dirty="0"/>
          </a:p>
        </p:txBody>
      </p:sp>
      <p:sp>
        <p:nvSpPr>
          <p:cNvPr id="12" name="Text 9"/>
          <p:cNvSpPr/>
          <p:nvPr/>
        </p:nvSpPr>
        <p:spPr>
          <a:xfrm>
            <a:off x="7086600" y="3099816"/>
            <a:ext cx="42062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t>蒼の疾走</a:t>
            </a:r>
          </a:p>
        </p:txBody>
      </p:sp>
      <p:sp>
        <p:nvSpPr>
          <p:cNvPr id="13" name="Text 10"/>
          <p:cNvSpPr/>
          <p:nvPr/>
        </p:nvSpPr>
        <p:spPr>
          <a:xfrm>
            <a:off x="5806440" y="3858768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8F5527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候補4</a:t>
            </a:r>
            <a:endParaRPr lang="en-US" sz="1300" dirty="0"/>
          </a:p>
        </p:txBody>
      </p:sp>
      <p:sp>
        <p:nvSpPr>
          <p:cNvPr id="14" name="Text 11"/>
          <p:cNvSpPr/>
          <p:nvPr/>
        </p:nvSpPr>
        <p:spPr>
          <a:xfrm>
            <a:off x="7086600" y="3813048"/>
            <a:ext cx="42062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t>一瞬の切り返し</a:t>
            </a:r>
          </a:p>
        </p:txBody>
      </p:sp>
      <p:sp>
        <p:nvSpPr>
          <p:cNvPr id="15" name="Shape 12"/>
          <p:cNvSpPr/>
          <p:nvPr/>
        </p:nvSpPr>
        <p:spPr>
          <a:xfrm>
            <a:off x="5806440" y="4892040"/>
            <a:ext cx="5212080" cy="914400"/>
          </a:xfrm>
          <a:prstGeom prst="roundRect">
            <a:avLst>
              <a:gd name="adj" fmla="val 8000"/>
            </a:avLst>
          </a:prstGeom>
          <a:solidFill>
            <a:srgbClr val="FFF5E8"/>
          </a:solidFill>
          <a:ln w="12700">
            <a:solidFill>
              <a:srgbClr val="E5D4C0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" name="Text 13"/>
          <p:cNvSpPr/>
          <p:nvPr/>
        </p:nvSpPr>
        <p:spPr>
          <a:xfrm>
            <a:off x="5989320" y="5029200"/>
            <a:ext cx="4846320" cy="6400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r>
              <a:t>おすすめは「波を裂く」</a:t>
            </a:r>
          </a:p>
          <a:p>
            <a:r>
              <a:t>短く力強く、動きの鋭さが素直に伝わります</a:t>
            </a:r>
          </a:p>
        </p:txBody>
      </p:sp>
      <p:sp>
        <p:nvSpPr>
          <p:cNvPr id="17" name="Text 14"/>
          <p:cNvSpPr/>
          <p:nvPr/>
        </p:nvSpPr>
        <p:spPr>
          <a:xfrm>
            <a:off x="502920" y="6537960"/>
            <a:ext cx="38404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t>Digi-kyo Before / After教材  |  18</a:t>
            </a:r>
          </a:p>
        </p:txBody>
      </p:sp>
      <p:pic>
        <p:nvPicPr>
          <p:cNvPr id="18" name="Picture 17" descr="after_co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41" y="1458092"/>
            <a:ext cx="5419619" cy="411143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256032"/>
            <a:ext cx="8412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2D261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5. キャプション案</a:t>
            </a:r>
            <a:endParaRPr lang="en-US" sz="2600" dirty="0"/>
          </a:p>
        </p:txBody>
      </p:sp>
      <p:sp>
        <p:nvSpPr>
          <p:cNvPr id="3" name="Shape 1"/>
          <p:cNvSpPr/>
          <p:nvPr/>
        </p:nvSpPr>
        <p:spPr>
          <a:xfrm>
            <a:off x="320040" y="246888"/>
            <a:ext cx="73152" cy="438912"/>
          </a:xfrm>
          <a:prstGeom prst="rect">
            <a:avLst/>
          </a:prstGeom>
          <a:solidFill>
            <a:srgbClr val="8F5527"/>
          </a:solidFill>
          <a:ln w="12700">
            <a:solidFill>
              <a:srgbClr val="8F552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" name="Text 2"/>
          <p:cNvSpPr/>
          <p:nvPr/>
        </p:nvSpPr>
        <p:spPr>
          <a:xfrm>
            <a:off x="502920" y="749808"/>
            <a:ext cx="8686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6B5B4B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キャプションは、写真に込めた思いを短い文章で補います</a:t>
            </a:r>
            <a:endParaRPr lang="en-US" sz="1350" dirty="0"/>
          </a:p>
        </p:txBody>
      </p:sp>
      <p:sp>
        <p:nvSpPr>
          <p:cNvPr id="6" name="Text 3"/>
          <p:cNvSpPr/>
          <p:nvPr/>
        </p:nvSpPr>
        <p:spPr>
          <a:xfrm>
            <a:off x="5715000" y="1143000"/>
            <a:ext cx="5303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8F5527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キャプション例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5715000" y="1783080"/>
            <a:ext cx="5440680" cy="19659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r>
              <a:t>深い青の海を切り裂くように、ジェットスキーが大きな水しぶきを上げて旋回する。</a:t>
            </a:r>
          </a:p>
          <a:p>
            <a:endParaRPr/>
          </a:p>
          <a:p>
            <a:r>
              <a:t>色と明暗を整えることで、一瞬の速さと衝撃が作品として立ち上がる。</a:t>
            </a:r>
          </a:p>
        </p:txBody>
      </p:sp>
      <p:sp>
        <p:nvSpPr>
          <p:cNvPr id="8" name="Text 5"/>
          <p:cNvSpPr/>
          <p:nvPr/>
        </p:nvSpPr>
        <p:spPr>
          <a:xfrm>
            <a:off x="5715000" y="4069080"/>
            <a:ext cx="53035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 err="1">
                <a:solidFill>
                  <a:srgbClr val="8F5527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講座で伝え</a:t>
            </a:r>
            <a:r>
              <a:rPr lang="ja-JP" altLang="en-US" sz="2000" b="1" dirty="0">
                <a:solidFill>
                  <a:srgbClr val="8F5527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たいこと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5715000" y="4636008"/>
            <a:ext cx="20116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8F5527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●</a:t>
            </a:r>
            <a:endParaRPr lang="en-US" sz="1150" dirty="0"/>
          </a:p>
        </p:txBody>
      </p:sp>
      <p:sp>
        <p:nvSpPr>
          <p:cNvPr id="10" name="Text 7"/>
          <p:cNvSpPr/>
          <p:nvPr/>
        </p:nvSpPr>
        <p:spPr>
          <a:xfrm>
            <a:off x="6007608" y="4617720"/>
            <a:ext cx="5440680" cy="3840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r>
              <a:t>色と明暗で、海の印象は大きく変わる</a:t>
            </a:r>
          </a:p>
        </p:txBody>
      </p:sp>
      <p:sp>
        <p:nvSpPr>
          <p:cNvPr id="11" name="Text 8"/>
          <p:cNvSpPr/>
          <p:nvPr/>
        </p:nvSpPr>
        <p:spPr>
          <a:xfrm>
            <a:off x="5715000" y="5074920"/>
            <a:ext cx="20116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8F5527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●</a:t>
            </a:r>
            <a:endParaRPr lang="en-US" sz="1150" dirty="0"/>
          </a:p>
        </p:txBody>
      </p:sp>
      <p:sp>
        <p:nvSpPr>
          <p:cNvPr id="12" name="Text 9"/>
          <p:cNvSpPr/>
          <p:nvPr/>
        </p:nvSpPr>
        <p:spPr>
          <a:xfrm>
            <a:off x="6007608" y="5056632"/>
            <a:ext cx="5440680" cy="3840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r>
              <a:t>白いしぶきを際立たせると、動きの迫力が増す</a:t>
            </a:r>
          </a:p>
        </p:txBody>
      </p:sp>
      <p:sp>
        <p:nvSpPr>
          <p:cNvPr id="13" name="Text 10"/>
          <p:cNvSpPr/>
          <p:nvPr/>
        </p:nvSpPr>
        <p:spPr>
          <a:xfrm>
            <a:off x="5715000" y="5513832"/>
            <a:ext cx="20116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8F5527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●</a:t>
            </a:r>
            <a:endParaRPr lang="en-US" sz="1150" dirty="0"/>
          </a:p>
        </p:txBody>
      </p:sp>
      <p:sp>
        <p:nvSpPr>
          <p:cNvPr id="14" name="Text 11"/>
          <p:cNvSpPr/>
          <p:nvPr/>
        </p:nvSpPr>
        <p:spPr>
          <a:xfrm>
            <a:off x="6007608" y="5495544"/>
            <a:ext cx="5440680" cy="3840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fontScale="85000" lnSpcReduction="10000"/>
          </a:bodyPr>
          <a:lstStyle/>
          <a:p>
            <a:r>
              <a:t>6月はこのGoalを見たうえで、後半に基本操作7〜14を学ぶ</a:t>
            </a:r>
          </a:p>
        </p:txBody>
      </p:sp>
      <p:sp>
        <p:nvSpPr>
          <p:cNvPr id="15" name="Text 12"/>
          <p:cNvSpPr/>
          <p:nvPr/>
        </p:nvSpPr>
        <p:spPr>
          <a:xfrm>
            <a:off x="502920" y="6537960"/>
            <a:ext cx="38404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t>Digi-kyo Before / After教材  |  19</a:t>
            </a:r>
          </a:p>
        </p:txBody>
      </p:sp>
      <p:pic>
        <p:nvPicPr>
          <p:cNvPr id="16" name="Picture 15" descr="after_co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79" y="1576133"/>
            <a:ext cx="5419619" cy="41114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256032"/>
            <a:ext cx="8412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2D261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1. Before：元写真を見る</a:t>
            </a:r>
            <a:endParaRPr lang="en-US" sz="2600" dirty="0"/>
          </a:p>
        </p:txBody>
      </p:sp>
      <p:sp>
        <p:nvSpPr>
          <p:cNvPr id="3" name="Shape 1"/>
          <p:cNvSpPr/>
          <p:nvPr/>
        </p:nvSpPr>
        <p:spPr>
          <a:xfrm>
            <a:off x="320040" y="246888"/>
            <a:ext cx="73152" cy="438912"/>
          </a:xfrm>
          <a:prstGeom prst="rect">
            <a:avLst/>
          </a:prstGeom>
          <a:solidFill>
            <a:srgbClr val="8F5527"/>
          </a:solidFill>
          <a:ln w="12700">
            <a:solidFill>
              <a:srgbClr val="8F552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" name="Text 2"/>
          <p:cNvSpPr/>
          <p:nvPr/>
        </p:nvSpPr>
        <p:spPr>
          <a:xfrm>
            <a:off x="502920" y="749808"/>
            <a:ext cx="8686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6B5B4B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まずは「何が写っているか」「どこに視線が向くか」を観察します</a:t>
            </a:r>
            <a:endParaRPr lang="en-US" sz="1350" dirty="0"/>
          </a:p>
        </p:txBody>
      </p:sp>
      <p:pic>
        <p:nvPicPr>
          <p:cNvPr id="18" name="Picture 17" descr="s2_before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1143000"/>
            <a:ext cx="6629400" cy="498348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7406640" y="1234440"/>
            <a:ext cx="38404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8F5527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観察ポイント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7452360" y="1892808"/>
            <a:ext cx="20116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8F5527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●</a:t>
            </a:r>
            <a:endParaRPr lang="en-US" sz="1350" dirty="0"/>
          </a:p>
        </p:txBody>
      </p:sp>
      <p:sp>
        <p:nvSpPr>
          <p:cNvPr id="8" name="Text 5"/>
          <p:cNvSpPr/>
          <p:nvPr/>
        </p:nvSpPr>
        <p:spPr>
          <a:xfrm>
            <a:off x="7744968" y="1874520"/>
            <a:ext cx="3840480" cy="3840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r>
              <a:t>主役：神事の列・赤傘・読上げる人</a:t>
            </a:r>
          </a:p>
        </p:txBody>
      </p:sp>
      <p:sp>
        <p:nvSpPr>
          <p:cNvPr id="9" name="Text 6"/>
          <p:cNvSpPr/>
          <p:nvPr/>
        </p:nvSpPr>
        <p:spPr>
          <a:xfrm>
            <a:off x="7452360" y="2496312"/>
            <a:ext cx="20116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8F5527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●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7744968" y="2478024"/>
            <a:ext cx="3840480" cy="3840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r>
              <a:t>視線：手前の人物頭や奥の人物にも散る</a:t>
            </a:r>
          </a:p>
        </p:txBody>
      </p:sp>
      <p:sp>
        <p:nvSpPr>
          <p:cNvPr id="11" name="Text 8"/>
          <p:cNvSpPr/>
          <p:nvPr/>
        </p:nvSpPr>
        <p:spPr>
          <a:xfrm>
            <a:off x="7452360" y="3099816"/>
            <a:ext cx="20116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8F5527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●</a:t>
            </a:r>
            <a:endParaRPr lang="en-US" sz="1350" dirty="0"/>
          </a:p>
        </p:txBody>
      </p:sp>
      <p:sp>
        <p:nvSpPr>
          <p:cNvPr id="12" name="Text 9"/>
          <p:cNvSpPr/>
          <p:nvPr/>
        </p:nvSpPr>
        <p:spPr>
          <a:xfrm>
            <a:off x="7744968" y="3081528"/>
            <a:ext cx="3840480" cy="3840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r>
              <a:t>印象：場の雰囲気は伝わるが、主題が少し埋もれる</a:t>
            </a:r>
          </a:p>
        </p:txBody>
      </p:sp>
      <p:sp>
        <p:nvSpPr>
          <p:cNvPr id="13" name="Text 10"/>
          <p:cNvSpPr/>
          <p:nvPr/>
        </p:nvSpPr>
        <p:spPr>
          <a:xfrm>
            <a:off x="7452360" y="3703320"/>
            <a:ext cx="20116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8F5527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●</a:t>
            </a:r>
            <a:endParaRPr lang="en-US" sz="1350" dirty="0"/>
          </a:p>
        </p:txBody>
      </p:sp>
      <p:sp>
        <p:nvSpPr>
          <p:cNvPr id="14" name="Text 11"/>
          <p:cNvSpPr/>
          <p:nvPr/>
        </p:nvSpPr>
        <p:spPr>
          <a:xfrm>
            <a:off x="7744968" y="3685032"/>
            <a:ext cx="3840480" cy="3840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fontScale="92500"/>
          </a:bodyPr>
          <a:lstStyle/>
          <a:p>
            <a:r>
              <a:t>課題：切り撮り方と不要物整理で主題を明確にしたい</a:t>
            </a:r>
          </a:p>
        </p:txBody>
      </p:sp>
      <p:sp>
        <p:nvSpPr>
          <p:cNvPr id="15" name="Shape 12"/>
          <p:cNvSpPr/>
          <p:nvPr/>
        </p:nvSpPr>
        <p:spPr>
          <a:xfrm>
            <a:off x="7315200" y="4754880"/>
            <a:ext cx="4160520" cy="1143000"/>
          </a:xfrm>
          <a:prstGeom prst="roundRect">
            <a:avLst>
              <a:gd name="adj" fmla="val 6400"/>
            </a:avLst>
          </a:prstGeom>
          <a:solidFill>
            <a:srgbClr val="FFF5E8"/>
          </a:solidFill>
          <a:ln w="12700">
            <a:solidFill>
              <a:srgbClr val="E5D4C0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" name="Text 13"/>
          <p:cNvSpPr/>
          <p:nvPr/>
        </p:nvSpPr>
        <p:spPr>
          <a:xfrm>
            <a:off x="7498080" y="4892040"/>
            <a:ext cx="3794760" cy="8686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600" b="1" dirty="0" err="1">
                <a:solidFill>
                  <a:srgbClr val="2D261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Beforeは「失敗」ではありません</a:t>
            </a:r>
            <a:endParaRPr lang="en-US" sz="1600" dirty="0"/>
          </a:p>
          <a:p>
            <a:pPr marL="0" indent="0">
              <a:buNone/>
            </a:pPr>
            <a:r>
              <a:rPr lang="en-US" sz="1600" b="1" dirty="0" err="1">
                <a:solidFill>
                  <a:srgbClr val="2D261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作品のGoalを考えるための出発点です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502920" y="6537960"/>
            <a:ext cx="38404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6B5B4B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Digi-kyo Before / After教材  |  1</a:t>
            </a:r>
            <a:endParaRPr lang="en-US" sz="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256032"/>
            <a:ext cx="8412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2D261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2. After：作品風に整えた写真</a:t>
            </a:r>
            <a:endParaRPr lang="en-US" sz="2600" dirty="0"/>
          </a:p>
        </p:txBody>
      </p:sp>
      <p:sp>
        <p:nvSpPr>
          <p:cNvPr id="3" name="Shape 1"/>
          <p:cNvSpPr/>
          <p:nvPr/>
        </p:nvSpPr>
        <p:spPr>
          <a:xfrm>
            <a:off x="320040" y="246888"/>
            <a:ext cx="73152" cy="438912"/>
          </a:xfrm>
          <a:prstGeom prst="rect">
            <a:avLst/>
          </a:prstGeom>
          <a:solidFill>
            <a:srgbClr val="8F5527"/>
          </a:solidFill>
          <a:ln w="12700">
            <a:solidFill>
              <a:srgbClr val="8F552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" name="Text 2"/>
          <p:cNvSpPr/>
          <p:nvPr/>
        </p:nvSpPr>
        <p:spPr>
          <a:xfrm>
            <a:off x="502920" y="749808"/>
            <a:ext cx="8686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t>手前の不要物を外し、赤い傘と神事の関係が伝わるようにします</a:t>
            </a:r>
          </a:p>
        </p:txBody>
      </p:sp>
      <p:pic>
        <p:nvPicPr>
          <p:cNvPr id="18" name="Picture 17" descr="s1_cover_after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1097280"/>
            <a:ext cx="6629400" cy="50292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7406640" y="1234440"/>
            <a:ext cx="3931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8F5527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Afterで強まった印象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7452360" y="1892808"/>
            <a:ext cx="20116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8F5527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●</a:t>
            </a:r>
            <a:endParaRPr lang="en-US" sz="1350" dirty="0"/>
          </a:p>
        </p:txBody>
      </p:sp>
      <p:sp>
        <p:nvSpPr>
          <p:cNvPr id="8" name="Text 5"/>
          <p:cNvSpPr/>
          <p:nvPr/>
        </p:nvSpPr>
        <p:spPr>
          <a:xfrm>
            <a:off x="7744968" y="1874520"/>
            <a:ext cx="3840480" cy="3840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r>
              <a:t>下側を整理し、手前の人物頭を外した</a:t>
            </a:r>
          </a:p>
        </p:txBody>
      </p:sp>
      <p:sp>
        <p:nvSpPr>
          <p:cNvPr id="9" name="Text 6"/>
          <p:cNvSpPr/>
          <p:nvPr/>
        </p:nvSpPr>
        <p:spPr>
          <a:xfrm>
            <a:off x="7452360" y="2496312"/>
            <a:ext cx="20116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8F5527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●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7744968" y="2478024"/>
            <a:ext cx="3840480" cy="3840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r>
              <a:t>奥の人物を削除し、読み上げる人物を見やすくした</a:t>
            </a:r>
          </a:p>
        </p:txBody>
      </p:sp>
      <p:sp>
        <p:nvSpPr>
          <p:cNvPr id="11" name="Text 8"/>
          <p:cNvSpPr/>
          <p:nvPr/>
        </p:nvSpPr>
        <p:spPr>
          <a:xfrm>
            <a:off x="7452360" y="3099816"/>
            <a:ext cx="20116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8F5527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●</a:t>
            </a:r>
            <a:endParaRPr lang="en-US" sz="1350" dirty="0"/>
          </a:p>
        </p:txBody>
      </p:sp>
      <p:sp>
        <p:nvSpPr>
          <p:cNvPr id="12" name="Text 9"/>
          <p:cNvSpPr/>
          <p:nvPr/>
        </p:nvSpPr>
        <p:spPr>
          <a:xfrm>
            <a:off x="7744968" y="3081528"/>
            <a:ext cx="3840480" cy="3840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r>
              <a:t>赤い傘の筋が見え、象徴性が強まった</a:t>
            </a:r>
          </a:p>
        </p:txBody>
      </p:sp>
      <p:sp>
        <p:nvSpPr>
          <p:cNvPr id="13" name="Text 10"/>
          <p:cNvSpPr/>
          <p:nvPr/>
        </p:nvSpPr>
        <p:spPr>
          <a:xfrm>
            <a:off x="7452360" y="3703320"/>
            <a:ext cx="20116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8F5527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●</a:t>
            </a:r>
            <a:endParaRPr lang="en-US" sz="1350" dirty="0"/>
          </a:p>
        </p:txBody>
      </p:sp>
      <p:sp>
        <p:nvSpPr>
          <p:cNvPr id="14" name="Text 11"/>
          <p:cNvSpPr/>
          <p:nvPr/>
        </p:nvSpPr>
        <p:spPr>
          <a:xfrm>
            <a:off x="7744968" y="3685032"/>
            <a:ext cx="3840480" cy="3840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r>
              <a:t>空と山の色が濃くなり、雲の白さも出た</a:t>
            </a:r>
          </a:p>
        </p:txBody>
      </p:sp>
      <p:sp>
        <p:nvSpPr>
          <p:cNvPr id="15" name="Shape 12"/>
          <p:cNvSpPr/>
          <p:nvPr/>
        </p:nvSpPr>
        <p:spPr>
          <a:xfrm>
            <a:off x="7315200" y="4754880"/>
            <a:ext cx="4160520" cy="1143000"/>
          </a:xfrm>
          <a:prstGeom prst="roundRect">
            <a:avLst>
              <a:gd name="adj" fmla="val 6400"/>
            </a:avLst>
          </a:prstGeom>
          <a:solidFill>
            <a:srgbClr val="FFF5E8"/>
          </a:solidFill>
          <a:ln w="12700">
            <a:solidFill>
              <a:srgbClr val="E5D4C0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" name="Text 13"/>
          <p:cNvSpPr/>
          <p:nvPr/>
        </p:nvSpPr>
        <p:spPr>
          <a:xfrm>
            <a:off x="7498080" y="4892040"/>
            <a:ext cx="3794760" cy="8686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2D261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正解は一つではありません。</a:t>
            </a:r>
            <a:endParaRPr lang="en-US" sz="1600" dirty="0"/>
          </a:p>
          <a:p>
            <a:pPr marL="0" indent="0">
              <a:buNone/>
            </a:pPr>
            <a:r>
              <a:rPr lang="en-US" sz="1600" b="1" dirty="0" err="1">
                <a:solidFill>
                  <a:srgbClr val="2D261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これは「作品化の方向」の一例です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502920" y="6537960"/>
            <a:ext cx="38404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6B5B4B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Digi-kyo Before / After教材  |  2</a:t>
            </a:r>
            <a:endParaRPr lang="en-US" sz="8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8D8A2A-9C06-611E-CA3D-16A35FF59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F94DF101-6373-2F89-11A5-3C85FC68F324}"/>
              </a:ext>
            </a:extLst>
          </p:cNvPr>
          <p:cNvSpPr/>
          <p:nvPr/>
        </p:nvSpPr>
        <p:spPr>
          <a:xfrm>
            <a:off x="502920" y="256032"/>
            <a:ext cx="8412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altLang="ja-JP" sz="2600" b="1" dirty="0">
                <a:solidFill>
                  <a:srgbClr val="2D261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3. </a:t>
            </a:r>
            <a:r>
              <a:rPr lang="en-US" altLang="ja-JP" sz="2600" b="1" dirty="0" err="1">
                <a:solidFill>
                  <a:srgbClr val="2D261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編集ポイントと理由</a:t>
            </a:r>
            <a:endParaRPr lang="en-US" altLang="ja-JP" sz="2600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E3A7F17B-9C83-B675-65A5-9634AC49B321}"/>
              </a:ext>
            </a:extLst>
          </p:cNvPr>
          <p:cNvSpPr/>
          <p:nvPr/>
        </p:nvSpPr>
        <p:spPr>
          <a:xfrm>
            <a:off x="320040" y="246888"/>
            <a:ext cx="73152" cy="438912"/>
          </a:xfrm>
          <a:prstGeom prst="rect">
            <a:avLst/>
          </a:prstGeom>
          <a:solidFill>
            <a:srgbClr val="8F5527"/>
          </a:solidFill>
          <a:ln w="12700">
            <a:solidFill>
              <a:srgbClr val="8F552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F5F711BC-5316-A934-312C-BEDB9891EF79}"/>
              </a:ext>
            </a:extLst>
          </p:cNvPr>
          <p:cNvSpPr/>
          <p:nvPr/>
        </p:nvSpPr>
        <p:spPr>
          <a:xfrm>
            <a:off x="502920" y="749808"/>
            <a:ext cx="8686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350" dirty="0"/>
          </a:p>
        </p:txBody>
      </p:sp>
      <p:pic>
        <p:nvPicPr>
          <p:cNvPr id="39" name="Picture 38" descr="s4_after_bottom_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2177" y="3961371"/>
            <a:ext cx="4206240" cy="2880360"/>
          </a:xfrm>
          <a:prstGeom prst="rect">
            <a:avLst/>
          </a:prstGeom>
        </p:spPr>
      </p:pic>
      <p:sp>
        <p:nvSpPr>
          <p:cNvPr id="6" name="Text 3">
            <a:extLst>
              <a:ext uri="{FF2B5EF4-FFF2-40B4-BE49-F238E27FC236}">
                <a16:creationId xmlns:a16="http://schemas.microsoft.com/office/drawing/2014/main" id="{0A925ADF-CF51-8F20-6C05-CDFDDBD9B0A7}"/>
              </a:ext>
            </a:extLst>
          </p:cNvPr>
          <p:cNvSpPr/>
          <p:nvPr/>
        </p:nvSpPr>
        <p:spPr>
          <a:xfrm>
            <a:off x="685800" y="1188720"/>
            <a:ext cx="6126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altLang="ja-JP" sz="2400" b="1" dirty="0" err="1">
                <a:solidFill>
                  <a:srgbClr val="8F5527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編集ポイント</a:t>
            </a:r>
            <a:endParaRPr lang="en-US" altLang="ja-JP" sz="2400" dirty="0"/>
          </a:p>
        </p:txBody>
      </p:sp>
      <p:sp>
        <p:nvSpPr>
          <p:cNvPr id="7" name="Shape 4">
            <a:extLst>
              <a:ext uri="{FF2B5EF4-FFF2-40B4-BE49-F238E27FC236}">
                <a16:creationId xmlns:a16="http://schemas.microsoft.com/office/drawing/2014/main" id="{43258E2F-3C28-E7D1-779C-0A022C8CC580}"/>
              </a:ext>
            </a:extLst>
          </p:cNvPr>
          <p:cNvSpPr/>
          <p:nvPr/>
        </p:nvSpPr>
        <p:spPr>
          <a:xfrm>
            <a:off x="713232" y="1755648"/>
            <a:ext cx="347472" cy="347472"/>
          </a:xfrm>
          <a:prstGeom prst="ellipse">
            <a:avLst/>
          </a:prstGeom>
          <a:solidFill>
            <a:srgbClr val="8F5527"/>
          </a:solidFill>
          <a:ln w="12700">
            <a:solidFill>
              <a:srgbClr val="8F5527"/>
            </a:solidFill>
            <a:prstDash val="solid"/>
          </a:ln>
        </p:spPr>
        <p:txBody>
          <a:bodyPr/>
          <a:lstStyle/>
          <a:p>
            <a:endParaRPr lang="ja-JP" altLang="en-US" sz="2400"/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A8BA031F-1DA2-3ECF-319C-486C58399C14}"/>
              </a:ext>
            </a:extLst>
          </p:cNvPr>
          <p:cNvSpPr/>
          <p:nvPr/>
        </p:nvSpPr>
        <p:spPr>
          <a:xfrm>
            <a:off x="832104" y="1828800"/>
            <a:ext cx="128016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1</a:t>
            </a:r>
            <a:endParaRPr lang="en-US" sz="1050" dirty="0"/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31C683DF-8701-D640-9C01-2FA814C4E8D7}"/>
              </a:ext>
            </a:extLst>
          </p:cNvPr>
          <p:cNvSpPr/>
          <p:nvPr/>
        </p:nvSpPr>
        <p:spPr>
          <a:xfrm>
            <a:off x="1262426" y="1609344"/>
            <a:ext cx="5269003" cy="690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t>トリミング：下側を削り、手前の人物頭を外す</a:t>
            </a:r>
          </a:p>
        </p:txBody>
      </p:sp>
      <p:sp>
        <p:nvSpPr>
          <p:cNvPr id="11" name="Shape 8">
            <a:extLst>
              <a:ext uri="{FF2B5EF4-FFF2-40B4-BE49-F238E27FC236}">
                <a16:creationId xmlns:a16="http://schemas.microsoft.com/office/drawing/2014/main" id="{53DB0C2A-29D5-BA6F-4011-C46B1A864444}"/>
              </a:ext>
            </a:extLst>
          </p:cNvPr>
          <p:cNvSpPr/>
          <p:nvPr/>
        </p:nvSpPr>
        <p:spPr>
          <a:xfrm>
            <a:off x="713232" y="2505456"/>
            <a:ext cx="347472" cy="347472"/>
          </a:xfrm>
          <a:prstGeom prst="ellipse">
            <a:avLst/>
          </a:prstGeom>
          <a:solidFill>
            <a:srgbClr val="8F5527"/>
          </a:solidFill>
          <a:ln w="12700">
            <a:solidFill>
              <a:srgbClr val="8F5527"/>
            </a:solidFill>
            <a:prstDash val="solid"/>
          </a:ln>
        </p:spPr>
        <p:txBody>
          <a:bodyPr/>
          <a:lstStyle/>
          <a:p>
            <a:endParaRPr lang="ja-JP" altLang="en-US" sz="2400"/>
          </a:p>
        </p:txBody>
      </p:sp>
      <p:sp>
        <p:nvSpPr>
          <p:cNvPr id="12" name="Text 9">
            <a:extLst>
              <a:ext uri="{FF2B5EF4-FFF2-40B4-BE49-F238E27FC236}">
                <a16:creationId xmlns:a16="http://schemas.microsoft.com/office/drawing/2014/main" id="{B8038887-82A3-9C37-0937-2A0FF8F4B9F6}"/>
              </a:ext>
            </a:extLst>
          </p:cNvPr>
          <p:cNvSpPr/>
          <p:nvPr/>
        </p:nvSpPr>
        <p:spPr>
          <a:xfrm>
            <a:off x="832104" y="2578608"/>
            <a:ext cx="128016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2</a:t>
            </a:r>
            <a:endParaRPr lang="en-US" sz="1050" dirty="0"/>
          </a:p>
        </p:txBody>
      </p:sp>
      <p:sp>
        <p:nvSpPr>
          <p:cNvPr id="13" name="Text 10">
            <a:extLst>
              <a:ext uri="{FF2B5EF4-FFF2-40B4-BE49-F238E27FC236}">
                <a16:creationId xmlns:a16="http://schemas.microsoft.com/office/drawing/2014/main" id="{7FE4957D-ACB4-C1AF-E94C-2B7352116610}"/>
              </a:ext>
            </a:extLst>
          </p:cNvPr>
          <p:cNvSpPr/>
          <p:nvPr/>
        </p:nvSpPr>
        <p:spPr>
          <a:xfrm>
            <a:off x="1207008" y="2487168"/>
            <a:ext cx="551442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t>不要物を削除：奥の人物を消して視線を整える</a:t>
            </a:r>
          </a:p>
        </p:txBody>
      </p:sp>
      <p:sp>
        <p:nvSpPr>
          <p:cNvPr id="15" name="Shape 12">
            <a:extLst>
              <a:ext uri="{FF2B5EF4-FFF2-40B4-BE49-F238E27FC236}">
                <a16:creationId xmlns:a16="http://schemas.microsoft.com/office/drawing/2014/main" id="{D0F88CF0-C21F-6CD5-E704-E5D2461979CD}"/>
              </a:ext>
            </a:extLst>
          </p:cNvPr>
          <p:cNvSpPr/>
          <p:nvPr/>
        </p:nvSpPr>
        <p:spPr>
          <a:xfrm>
            <a:off x="713232" y="3255264"/>
            <a:ext cx="347472" cy="347472"/>
          </a:xfrm>
          <a:prstGeom prst="ellipse">
            <a:avLst/>
          </a:prstGeom>
          <a:solidFill>
            <a:srgbClr val="8F5527"/>
          </a:solidFill>
          <a:ln w="12700">
            <a:solidFill>
              <a:srgbClr val="8F5527"/>
            </a:solidFill>
            <a:prstDash val="solid"/>
          </a:ln>
        </p:spPr>
        <p:txBody>
          <a:bodyPr/>
          <a:lstStyle/>
          <a:p>
            <a:endParaRPr lang="ja-JP" altLang="en-US" sz="2400"/>
          </a:p>
        </p:txBody>
      </p:sp>
      <p:sp>
        <p:nvSpPr>
          <p:cNvPr id="16" name="Text 13">
            <a:extLst>
              <a:ext uri="{FF2B5EF4-FFF2-40B4-BE49-F238E27FC236}">
                <a16:creationId xmlns:a16="http://schemas.microsoft.com/office/drawing/2014/main" id="{4B369E17-28C5-A85E-D1F5-1A61A50F318D}"/>
              </a:ext>
            </a:extLst>
          </p:cNvPr>
          <p:cNvSpPr/>
          <p:nvPr/>
        </p:nvSpPr>
        <p:spPr>
          <a:xfrm>
            <a:off x="832104" y="3328416"/>
            <a:ext cx="128016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3</a:t>
            </a:r>
            <a:endParaRPr lang="en-US" sz="1050" dirty="0"/>
          </a:p>
        </p:txBody>
      </p:sp>
      <p:sp>
        <p:nvSpPr>
          <p:cNvPr id="17" name="Text 14">
            <a:extLst>
              <a:ext uri="{FF2B5EF4-FFF2-40B4-BE49-F238E27FC236}">
                <a16:creationId xmlns:a16="http://schemas.microsoft.com/office/drawing/2014/main" id="{00CDEBDB-52BA-DA29-93AC-19B8E4500B7C}"/>
              </a:ext>
            </a:extLst>
          </p:cNvPr>
          <p:cNvSpPr/>
          <p:nvPr/>
        </p:nvSpPr>
        <p:spPr>
          <a:xfrm>
            <a:off x="1207007" y="3236976"/>
            <a:ext cx="468315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t>左の観客を整理：場の説明として残しつつ主役を邪魔しない</a:t>
            </a:r>
          </a:p>
        </p:txBody>
      </p:sp>
      <p:sp>
        <p:nvSpPr>
          <p:cNvPr id="19" name="Shape 16">
            <a:extLst>
              <a:ext uri="{FF2B5EF4-FFF2-40B4-BE49-F238E27FC236}">
                <a16:creationId xmlns:a16="http://schemas.microsoft.com/office/drawing/2014/main" id="{E34E44A6-FCB5-20A0-C3A5-C4B981CE9C43}"/>
              </a:ext>
            </a:extLst>
          </p:cNvPr>
          <p:cNvSpPr/>
          <p:nvPr/>
        </p:nvSpPr>
        <p:spPr>
          <a:xfrm>
            <a:off x="713232" y="4005072"/>
            <a:ext cx="347472" cy="347472"/>
          </a:xfrm>
          <a:prstGeom prst="ellipse">
            <a:avLst/>
          </a:prstGeom>
          <a:solidFill>
            <a:srgbClr val="8F5527"/>
          </a:solidFill>
          <a:ln w="12700">
            <a:solidFill>
              <a:srgbClr val="8F5527"/>
            </a:solidFill>
            <a:prstDash val="solid"/>
          </a:ln>
        </p:spPr>
        <p:txBody>
          <a:bodyPr/>
          <a:lstStyle/>
          <a:p>
            <a:endParaRPr lang="ja-JP" altLang="en-US" sz="2400"/>
          </a:p>
        </p:txBody>
      </p:sp>
      <p:sp>
        <p:nvSpPr>
          <p:cNvPr id="20" name="Text 17">
            <a:extLst>
              <a:ext uri="{FF2B5EF4-FFF2-40B4-BE49-F238E27FC236}">
                <a16:creationId xmlns:a16="http://schemas.microsoft.com/office/drawing/2014/main" id="{70E71731-7677-D498-B20F-C5A620E54B53}"/>
              </a:ext>
            </a:extLst>
          </p:cNvPr>
          <p:cNvSpPr/>
          <p:nvPr/>
        </p:nvSpPr>
        <p:spPr>
          <a:xfrm>
            <a:off x="832104" y="4078224"/>
            <a:ext cx="128016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4</a:t>
            </a:r>
            <a:endParaRPr lang="en-US" sz="1050" dirty="0"/>
          </a:p>
        </p:txBody>
      </p:sp>
      <p:sp>
        <p:nvSpPr>
          <p:cNvPr id="21" name="Text 18">
            <a:extLst>
              <a:ext uri="{FF2B5EF4-FFF2-40B4-BE49-F238E27FC236}">
                <a16:creationId xmlns:a16="http://schemas.microsoft.com/office/drawing/2014/main" id="{09F20800-F4FC-4B2B-F829-8034BEDD7BD3}"/>
              </a:ext>
            </a:extLst>
          </p:cNvPr>
          <p:cNvSpPr/>
          <p:nvPr/>
        </p:nvSpPr>
        <p:spPr>
          <a:xfrm>
            <a:off x="1207007" y="3986784"/>
            <a:ext cx="5007745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t>赤い傘を強調：傘の筋が見えるようにコントラストをつける</a:t>
            </a:r>
          </a:p>
        </p:txBody>
      </p:sp>
      <p:sp>
        <p:nvSpPr>
          <p:cNvPr id="23" name="Shape 20">
            <a:extLst>
              <a:ext uri="{FF2B5EF4-FFF2-40B4-BE49-F238E27FC236}">
                <a16:creationId xmlns:a16="http://schemas.microsoft.com/office/drawing/2014/main" id="{31944C37-8E16-2D69-2383-56E591BE9A75}"/>
              </a:ext>
            </a:extLst>
          </p:cNvPr>
          <p:cNvSpPr/>
          <p:nvPr/>
        </p:nvSpPr>
        <p:spPr>
          <a:xfrm>
            <a:off x="713232" y="4754880"/>
            <a:ext cx="347472" cy="347472"/>
          </a:xfrm>
          <a:prstGeom prst="ellipse">
            <a:avLst/>
          </a:prstGeom>
          <a:solidFill>
            <a:srgbClr val="8F5527"/>
          </a:solidFill>
          <a:ln w="12700">
            <a:solidFill>
              <a:srgbClr val="8F5527"/>
            </a:solidFill>
            <a:prstDash val="solid"/>
          </a:ln>
        </p:spPr>
        <p:txBody>
          <a:bodyPr/>
          <a:lstStyle/>
          <a:p>
            <a:endParaRPr lang="ja-JP" altLang="en-US" sz="2400"/>
          </a:p>
        </p:txBody>
      </p:sp>
      <p:sp>
        <p:nvSpPr>
          <p:cNvPr id="24" name="Text 21">
            <a:extLst>
              <a:ext uri="{FF2B5EF4-FFF2-40B4-BE49-F238E27FC236}">
                <a16:creationId xmlns:a16="http://schemas.microsoft.com/office/drawing/2014/main" id="{7AFA6CAD-DE86-68A7-B1A5-688B4626B39B}"/>
              </a:ext>
            </a:extLst>
          </p:cNvPr>
          <p:cNvSpPr/>
          <p:nvPr/>
        </p:nvSpPr>
        <p:spPr>
          <a:xfrm>
            <a:off x="832104" y="4828032"/>
            <a:ext cx="128016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5</a:t>
            </a:r>
            <a:endParaRPr lang="en-US" sz="1050" dirty="0"/>
          </a:p>
        </p:txBody>
      </p:sp>
      <p:sp>
        <p:nvSpPr>
          <p:cNvPr id="25" name="Text 22">
            <a:extLst>
              <a:ext uri="{FF2B5EF4-FFF2-40B4-BE49-F238E27FC236}">
                <a16:creationId xmlns:a16="http://schemas.microsoft.com/office/drawing/2014/main" id="{045D1AC6-7A25-C0AF-C81D-D9AC39268326}"/>
              </a:ext>
            </a:extLst>
          </p:cNvPr>
          <p:cNvSpPr/>
          <p:nvPr/>
        </p:nvSpPr>
        <p:spPr>
          <a:xfrm>
            <a:off x="1207008" y="4736592"/>
            <a:ext cx="505128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t>空・山・雲を整える：色を濃くし、雲を白くする</a:t>
            </a:r>
          </a:p>
        </p:txBody>
      </p:sp>
      <p:sp>
        <p:nvSpPr>
          <p:cNvPr id="27" name="Shape 24">
            <a:extLst>
              <a:ext uri="{FF2B5EF4-FFF2-40B4-BE49-F238E27FC236}">
                <a16:creationId xmlns:a16="http://schemas.microsoft.com/office/drawing/2014/main" id="{33E85FC9-6E94-6F95-50CB-D225ECFBAF0B}"/>
              </a:ext>
            </a:extLst>
          </p:cNvPr>
          <p:cNvSpPr/>
          <p:nvPr/>
        </p:nvSpPr>
        <p:spPr>
          <a:xfrm>
            <a:off x="783771" y="5249206"/>
            <a:ext cx="5312229" cy="1143000"/>
          </a:xfrm>
          <a:prstGeom prst="roundRect">
            <a:avLst>
              <a:gd name="adj" fmla="val 6400"/>
            </a:avLst>
          </a:prstGeom>
          <a:solidFill>
            <a:srgbClr val="FFF5E8"/>
          </a:solidFill>
          <a:ln w="12700">
            <a:solidFill>
              <a:srgbClr val="E5D4C0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9" name="Text 26">
            <a:extLst>
              <a:ext uri="{FF2B5EF4-FFF2-40B4-BE49-F238E27FC236}">
                <a16:creationId xmlns:a16="http://schemas.microsoft.com/office/drawing/2014/main" id="{47D819EE-8119-E801-0A10-80CF9F8C4C64}"/>
              </a:ext>
            </a:extLst>
          </p:cNvPr>
          <p:cNvSpPr/>
          <p:nvPr/>
        </p:nvSpPr>
        <p:spPr>
          <a:xfrm>
            <a:off x="502920" y="6537960"/>
            <a:ext cx="38404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6B5B4B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Digi-kyo Before / After教材  |  4</a:t>
            </a:r>
            <a:endParaRPr lang="en-US" sz="850" dirty="0"/>
          </a:p>
        </p:txBody>
      </p:sp>
      <p:pic>
        <p:nvPicPr>
          <p:cNvPr id="38" name="Picture 37" descr="s2_before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3978" y="41042"/>
            <a:ext cx="4287982" cy="3223380"/>
          </a:xfrm>
          <a:prstGeom prst="rect">
            <a:avLst/>
          </a:prstGeom>
        </p:spPr>
      </p:pic>
      <p:sp>
        <p:nvSpPr>
          <p:cNvPr id="31" name="矢印: 下 30">
            <a:extLst>
              <a:ext uri="{FF2B5EF4-FFF2-40B4-BE49-F238E27FC236}">
                <a16:creationId xmlns:a16="http://schemas.microsoft.com/office/drawing/2014/main" id="{90546FB5-DE75-24EE-12E4-B110517A557B}"/>
              </a:ext>
            </a:extLst>
          </p:cNvPr>
          <p:cNvSpPr/>
          <p:nvPr/>
        </p:nvSpPr>
        <p:spPr>
          <a:xfrm>
            <a:off x="9323416" y="3243547"/>
            <a:ext cx="898764" cy="68481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Shape 3">
            <a:extLst>
              <a:ext uri="{FF2B5EF4-FFF2-40B4-BE49-F238E27FC236}">
                <a16:creationId xmlns:a16="http://schemas.microsoft.com/office/drawing/2014/main" id="{B1585576-44C8-D58A-5798-E7620102B142}"/>
              </a:ext>
            </a:extLst>
          </p:cNvPr>
          <p:cNvSpPr/>
          <p:nvPr/>
        </p:nvSpPr>
        <p:spPr>
          <a:xfrm>
            <a:off x="10647218" y="109742"/>
            <a:ext cx="1143000" cy="347472"/>
          </a:xfrm>
          <a:prstGeom prst="roundRect">
            <a:avLst>
              <a:gd name="adj" fmla="val 15789"/>
            </a:avLst>
          </a:prstGeom>
          <a:solidFill>
            <a:srgbClr val="6E5846"/>
          </a:solidFill>
          <a:ln w="12700">
            <a:solidFill>
              <a:srgbClr val="6E5846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" name="Text 4">
            <a:extLst>
              <a:ext uri="{FF2B5EF4-FFF2-40B4-BE49-F238E27FC236}">
                <a16:creationId xmlns:a16="http://schemas.microsoft.com/office/drawing/2014/main" id="{3F40356A-41F6-AA4A-8F0E-7DDA60693848}"/>
              </a:ext>
            </a:extLst>
          </p:cNvPr>
          <p:cNvSpPr/>
          <p:nvPr/>
        </p:nvSpPr>
        <p:spPr>
          <a:xfrm>
            <a:off x="10688703" y="182894"/>
            <a:ext cx="99669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Before</a:t>
            </a:r>
            <a:endParaRPr lang="en-US" sz="1050" dirty="0"/>
          </a:p>
        </p:txBody>
      </p:sp>
      <p:sp>
        <p:nvSpPr>
          <p:cNvPr id="34" name="Shape 5">
            <a:extLst>
              <a:ext uri="{FF2B5EF4-FFF2-40B4-BE49-F238E27FC236}">
                <a16:creationId xmlns:a16="http://schemas.microsoft.com/office/drawing/2014/main" id="{7D8F76F7-BAE1-A9F9-3E7E-14EC480B888A}"/>
              </a:ext>
            </a:extLst>
          </p:cNvPr>
          <p:cNvSpPr/>
          <p:nvPr/>
        </p:nvSpPr>
        <p:spPr>
          <a:xfrm>
            <a:off x="10590494" y="4003607"/>
            <a:ext cx="1143000" cy="347472"/>
          </a:xfrm>
          <a:prstGeom prst="roundRect">
            <a:avLst>
              <a:gd name="adj" fmla="val 15789"/>
            </a:avLst>
          </a:prstGeom>
          <a:solidFill>
            <a:srgbClr val="8F5527"/>
          </a:solidFill>
          <a:ln w="12700">
            <a:solidFill>
              <a:srgbClr val="8F552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5" name="Text 6">
            <a:extLst>
              <a:ext uri="{FF2B5EF4-FFF2-40B4-BE49-F238E27FC236}">
                <a16:creationId xmlns:a16="http://schemas.microsoft.com/office/drawing/2014/main" id="{1D293DBD-8AA6-8BE7-2F0F-D252385FC7C3}"/>
              </a:ext>
            </a:extLst>
          </p:cNvPr>
          <p:cNvSpPr/>
          <p:nvPr/>
        </p:nvSpPr>
        <p:spPr>
          <a:xfrm>
            <a:off x="10663646" y="4067615"/>
            <a:ext cx="99669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After</a:t>
            </a:r>
            <a:endParaRPr lang="en-US" sz="1050" dirty="0"/>
          </a:p>
        </p:txBody>
      </p:sp>
      <p:sp>
        <p:nvSpPr>
          <p:cNvPr id="36" name="Text 20">
            <a:extLst>
              <a:ext uri="{FF2B5EF4-FFF2-40B4-BE49-F238E27FC236}">
                <a16:creationId xmlns:a16="http://schemas.microsoft.com/office/drawing/2014/main" id="{DFA98BD3-5FB6-0AAF-67BB-DF7BDB2462D9}"/>
              </a:ext>
            </a:extLst>
          </p:cNvPr>
          <p:cNvSpPr/>
          <p:nvPr/>
        </p:nvSpPr>
        <p:spPr>
          <a:xfrm>
            <a:off x="868680" y="5420132"/>
            <a:ext cx="5021481" cy="6858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r>
              <a:t>Goal：</a:t>
            </a:r>
          </a:p>
          <a:p>
            <a:r>
              <a:t>「海辺の神事の厳かな一瞬」を伝える</a:t>
            </a:r>
          </a:p>
        </p:txBody>
      </p:sp>
      <p:sp>
        <p:nvSpPr>
          <p:cNvPr id="37" name="Text 2">
            <a:extLst>
              <a:ext uri="{FF2B5EF4-FFF2-40B4-BE49-F238E27FC236}">
                <a16:creationId xmlns:a16="http://schemas.microsoft.com/office/drawing/2014/main" id="{51A3CC18-67DC-48E2-A626-66978947A9A1}"/>
              </a:ext>
            </a:extLst>
          </p:cNvPr>
          <p:cNvSpPr/>
          <p:nvPr/>
        </p:nvSpPr>
        <p:spPr>
          <a:xfrm>
            <a:off x="502920" y="749808"/>
            <a:ext cx="4544093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6B5B4B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何を変えたかではなく、「なぜそう整えるのか」を見ます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21507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256032"/>
            <a:ext cx="8412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2D261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4. 作品タイトル案</a:t>
            </a:r>
            <a:endParaRPr lang="en-US" sz="2600" dirty="0"/>
          </a:p>
        </p:txBody>
      </p:sp>
      <p:sp>
        <p:nvSpPr>
          <p:cNvPr id="3" name="Shape 1"/>
          <p:cNvSpPr/>
          <p:nvPr/>
        </p:nvSpPr>
        <p:spPr>
          <a:xfrm>
            <a:off x="320040" y="246888"/>
            <a:ext cx="73152" cy="438912"/>
          </a:xfrm>
          <a:prstGeom prst="rect">
            <a:avLst/>
          </a:prstGeom>
          <a:solidFill>
            <a:srgbClr val="8F5527"/>
          </a:solidFill>
          <a:ln w="12700">
            <a:solidFill>
              <a:srgbClr val="8F552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" name="Text 2"/>
          <p:cNvSpPr/>
          <p:nvPr/>
        </p:nvSpPr>
        <p:spPr>
          <a:xfrm>
            <a:off x="502920" y="749808"/>
            <a:ext cx="8686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6B5B4B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タイトルは、写真の内容だけでなく「感じてほしいこと」を短く表します</a:t>
            </a:r>
            <a:endParaRPr lang="en-US" sz="1350" dirty="0"/>
          </a:p>
        </p:txBody>
      </p:sp>
      <p:sp>
        <p:nvSpPr>
          <p:cNvPr id="6" name="Text 3"/>
          <p:cNvSpPr/>
          <p:nvPr/>
        </p:nvSpPr>
        <p:spPr>
          <a:xfrm>
            <a:off x="5806440" y="1143000"/>
            <a:ext cx="5303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8F5527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候補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5806440" y="171907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8F5527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第一候補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7086600" y="1673352"/>
            <a:ext cx="42062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t>赤傘の祈り</a:t>
            </a:r>
          </a:p>
        </p:txBody>
      </p:sp>
      <p:sp>
        <p:nvSpPr>
          <p:cNvPr id="9" name="Text 6"/>
          <p:cNvSpPr/>
          <p:nvPr/>
        </p:nvSpPr>
        <p:spPr>
          <a:xfrm>
            <a:off x="5806440" y="2432304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8F5527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候補2</a:t>
            </a:r>
            <a:endParaRPr lang="en-US" sz="1300" dirty="0"/>
          </a:p>
        </p:txBody>
      </p:sp>
      <p:sp>
        <p:nvSpPr>
          <p:cNvPr id="10" name="Text 7"/>
          <p:cNvSpPr/>
          <p:nvPr/>
        </p:nvSpPr>
        <p:spPr>
          <a:xfrm>
            <a:off x="7086600" y="2386584"/>
            <a:ext cx="42062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t>海辺の神事</a:t>
            </a:r>
          </a:p>
        </p:txBody>
      </p:sp>
      <p:sp>
        <p:nvSpPr>
          <p:cNvPr id="11" name="Text 8"/>
          <p:cNvSpPr/>
          <p:nvPr/>
        </p:nvSpPr>
        <p:spPr>
          <a:xfrm>
            <a:off x="5806440" y="3145536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8F5527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候補3</a:t>
            </a:r>
            <a:endParaRPr lang="en-US" sz="1300" dirty="0"/>
          </a:p>
        </p:txBody>
      </p:sp>
      <p:sp>
        <p:nvSpPr>
          <p:cNvPr id="12" name="Text 9"/>
          <p:cNvSpPr/>
          <p:nvPr/>
        </p:nvSpPr>
        <p:spPr>
          <a:xfrm>
            <a:off x="7086600" y="3099816"/>
            <a:ext cx="42062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t>潮風の祝詞</a:t>
            </a:r>
          </a:p>
        </p:txBody>
      </p:sp>
      <p:sp>
        <p:nvSpPr>
          <p:cNvPr id="13" name="Text 10"/>
          <p:cNvSpPr/>
          <p:nvPr/>
        </p:nvSpPr>
        <p:spPr>
          <a:xfrm>
            <a:off x="5806440" y="3858768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8F5527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候補4</a:t>
            </a:r>
            <a:endParaRPr lang="en-US" sz="1300" dirty="0"/>
          </a:p>
        </p:txBody>
      </p:sp>
      <p:sp>
        <p:nvSpPr>
          <p:cNvPr id="14" name="Text 11"/>
          <p:cNvSpPr/>
          <p:nvPr/>
        </p:nvSpPr>
        <p:spPr>
          <a:xfrm>
            <a:off x="7086600" y="3813048"/>
            <a:ext cx="42062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t>浜辺に響く祈り</a:t>
            </a:r>
          </a:p>
        </p:txBody>
      </p:sp>
      <p:sp>
        <p:nvSpPr>
          <p:cNvPr id="15" name="Shape 12"/>
          <p:cNvSpPr/>
          <p:nvPr/>
        </p:nvSpPr>
        <p:spPr>
          <a:xfrm>
            <a:off x="5806440" y="4892040"/>
            <a:ext cx="5212080" cy="914400"/>
          </a:xfrm>
          <a:prstGeom prst="roundRect">
            <a:avLst>
              <a:gd name="adj" fmla="val 8000"/>
            </a:avLst>
          </a:prstGeom>
          <a:solidFill>
            <a:srgbClr val="FFF5E8"/>
          </a:solidFill>
          <a:ln w="12700">
            <a:solidFill>
              <a:srgbClr val="E5D4C0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" name="Text 13"/>
          <p:cNvSpPr/>
          <p:nvPr/>
        </p:nvSpPr>
        <p:spPr>
          <a:xfrm>
            <a:off x="5989320" y="5029200"/>
            <a:ext cx="4846320" cy="6400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r>
              <a:t>おすすめは「赤傘の祈り」</a:t>
            </a:r>
          </a:p>
          <a:p>
            <a:r>
              <a:t>赤い傘と神事の厳かな空気が素直に伝わります</a:t>
            </a:r>
          </a:p>
        </p:txBody>
      </p:sp>
      <p:sp>
        <p:nvSpPr>
          <p:cNvPr id="17" name="Text 14"/>
          <p:cNvSpPr/>
          <p:nvPr/>
        </p:nvSpPr>
        <p:spPr>
          <a:xfrm>
            <a:off x="502920" y="6537960"/>
            <a:ext cx="38404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6B5B4B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Digi-kyo Before / After教材  |  5</a:t>
            </a:r>
            <a:endParaRPr lang="en-US" sz="850" dirty="0"/>
          </a:p>
        </p:txBody>
      </p:sp>
      <p:pic>
        <p:nvPicPr>
          <p:cNvPr id="18" name="Picture 17" descr="s1_cover_after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41" y="1458092"/>
            <a:ext cx="5419619" cy="41114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256032"/>
            <a:ext cx="8412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2D261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5. キャプション案</a:t>
            </a:r>
            <a:endParaRPr lang="en-US" sz="2600" dirty="0"/>
          </a:p>
        </p:txBody>
      </p:sp>
      <p:sp>
        <p:nvSpPr>
          <p:cNvPr id="3" name="Shape 1"/>
          <p:cNvSpPr/>
          <p:nvPr/>
        </p:nvSpPr>
        <p:spPr>
          <a:xfrm>
            <a:off x="320040" y="246888"/>
            <a:ext cx="73152" cy="438912"/>
          </a:xfrm>
          <a:prstGeom prst="rect">
            <a:avLst/>
          </a:prstGeom>
          <a:solidFill>
            <a:srgbClr val="8F5527"/>
          </a:solidFill>
          <a:ln w="12700">
            <a:solidFill>
              <a:srgbClr val="8F552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" name="Text 2"/>
          <p:cNvSpPr/>
          <p:nvPr/>
        </p:nvSpPr>
        <p:spPr>
          <a:xfrm>
            <a:off x="502920" y="749808"/>
            <a:ext cx="8686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6B5B4B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キャプションは、写真に込めた思いを短い文章で補います</a:t>
            </a:r>
            <a:endParaRPr lang="en-US" sz="1350" dirty="0"/>
          </a:p>
        </p:txBody>
      </p:sp>
      <p:sp>
        <p:nvSpPr>
          <p:cNvPr id="6" name="Text 3"/>
          <p:cNvSpPr/>
          <p:nvPr/>
        </p:nvSpPr>
        <p:spPr>
          <a:xfrm>
            <a:off x="5715000" y="1143000"/>
            <a:ext cx="5303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8F5527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キャプション例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5715000" y="1783080"/>
            <a:ext cx="5440680" cy="19659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r>
              <a:t>海を背に、白装束の列が深く頭を垂れる。</a:t>
            </a:r>
          </a:p>
          <a:p>
            <a:endParaRPr/>
          </a:p>
          <a:p>
            <a:r>
              <a:t>赤い傘の下で読み上げられる言葉が、潮風の中に静かに広がっていく。</a:t>
            </a:r>
          </a:p>
        </p:txBody>
      </p:sp>
      <p:sp>
        <p:nvSpPr>
          <p:cNvPr id="8" name="Text 5"/>
          <p:cNvSpPr/>
          <p:nvPr/>
        </p:nvSpPr>
        <p:spPr>
          <a:xfrm>
            <a:off x="5715000" y="4069080"/>
            <a:ext cx="53035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 err="1">
                <a:solidFill>
                  <a:srgbClr val="8F5527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講座で伝え</a:t>
            </a:r>
            <a:r>
              <a:rPr lang="ja-JP" altLang="en-US" sz="2000" b="1" dirty="0">
                <a:solidFill>
                  <a:srgbClr val="8F5527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たいこと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5715000" y="4636008"/>
            <a:ext cx="20116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8F5527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●</a:t>
            </a:r>
            <a:endParaRPr lang="en-US" sz="1150" dirty="0"/>
          </a:p>
        </p:txBody>
      </p:sp>
      <p:sp>
        <p:nvSpPr>
          <p:cNvPr id="10" name="Text 7"/>
          <p:cNvSpPr/>
          <p:nvPr/>
        </p:nvSpPr>
        <p:spPr>
          <a:xfrm>
            <a:off x="6007608" y="4617720"/>
            <a:ext cx="5440680" cy="3840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r>
              <a:t>切り撮り方で、写真の主役ははっきりする</a:t>
            </a:r>
          </a:p>
        </p:txBody>
      </p:sp>
      <p:sp>
        <p:nvSpPr>
          <p:cNvPr id="11" name="Text 8"/>
          <p:cNvSpPr/>
          <p:nvPr/>
        </p:nvSpPr>
        <p:spPr>
          <a:xfrm>
            <a:off x="5715000" y="5074920"/>
            <a:ext cx="20116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8F5527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●</a:t>
            </a:r>
            <a:endParaRPr lang="en-US" sz="1150" dirty="0"/>
          </a:p>
        </p:txBody>
      </p:sp>
      <p:sp>
        <p:nvSpPr>
          <p:cNvPr id="12" name="Text 9"/>
          <p:cNvSpPr/>
          <p:nvPr/>
        </p:nvSpPr>
        <p:spPr>
          <a:xfrm>
            <a:off x="6007608" y="5056632"/>
            <a:ext cx="5440680" cy="3840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r>
              <a:t>不要なものを削除すると、視線が整う</a:t>
            </a:r>
          </a:p>
        </p:txBody>
      </p:sp>
      <p:sp>
        <p:nvSpPr>
          <p:cNvPr id="13" name="Text 10"/>
          <p:cNvSpPr/>
          <p:nvPr/>
        </p:nvSpPr>
        <p:spPr>
          <a:xfrm>
            <a:off x="5715000" y="5513832"/>
            <a:ext cx="20116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8F5527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●</a:t>
            </a:r>
            <a:endParaRPr lang="en-US" sz="1150" dirty="0"/>
          </a:p>
        </p:txBody>
      </p:sp>
      <p:sp>
        <p:nvSpPr>
          <p:cNvPr id="14" name="Text 11"/>
          <p:cNvSpPr/>
          <p:nvPr/>
        </p:nvSpPr>
        <p:spPr>
          <a:xfrm>
            <a:off x="6007608" y="5495544"/>
            <a:ext cx="5440680" cy="3840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r>
              <a:t>6月はこのGoalを見たうえで、後半に基本操作7〜14を学ぶ</a:t>
            </a:r>
          </a:p>
        </p:txBody>
      </p:sp>
      <p:sp>
        <p:nvSpPr>
          <p:cNvPr id="15" name="Text 12"/>
          <p:cNvSpPr/>
          <p:nvPr/>
        </p:nvSpPr>
        <p:spPr>
          <a:xfrm>
            <a:off x="502920" y="6537960"/>
            <a:ext cx="38404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6B5B4B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Digi-kyo Before / After教材  |  6</a:t>
            </a:r>
            <a:endParaRPr lang="en-US" sz="850" dirty="0"/>
          </a:p>
        </p:txBody>
      </p:sp>
      <p:pic>
        <p:nvPicPr>
          <p:cNvPr id="16" name="Picture 15" descr="s1_cover_after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79" y="1576133"/>
            <a:ext cx="5419619" cy="41114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48640" y="777240"/>
            <a:ext cx="53035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2D261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6月 Before / After教材</a:t>
            </a:r>
            <a:endParaRPr lang="en-US" sz="2800" dirty="0"/>
          </a:p>
        </p:txBody>
      </p:sp>
      <p:sp>
        <p:nvSpPr>
          <p:cNvPr id="5" name="Text 2"/>
          <p:cNvSpPr/>
          <p:nvPr/>
        </p:nvSpPr>
        <p:spPr>
          <a:xfrm>
            <a:off x="548640" y="2240280"/>
            <a:ext cx="50749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r>
              <a:t>祭りの記録写真から、</a:t>
            </a:r>
          </a:p>
          <a:p>
            <a:r>
              <a:t>祭りの熱気を伝える作品へ</a:t>
            </a:r>
          </a:p>
        </p:txBody>
      </p:sp>
      <p:sp>
        <p:nvSpPr>
          <p:cNvPr id="6" name="Shape 3"/>
          <p:cNvSpPr/>
          <p:nvPr/>
        </p:nvSpPr>
        <p:spPr>
          <a:xfrm>
            <a:off x="548640" y="3657600"/>
            <a:ext cx="2331720" cy="347472"/>
          </a:xfrm>
          <a:prstGeom prst="roundRect">
            <a:avLst>
              <a:gd name="adj" fmla="val 15789"/>
            </a:avLst>
          </a:prstGeom>
          <a:solidFill>
            <a:srgbClr val="8F5527"/>
          </a:solidFill>
          <a:ln w="12700">
            <a:solidFill>
              <a:srgbClr val="8F552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4"/>
          <p:cNvSpPr/>
          <p:nvPr/>
        </p:nvSpPr>
        <p:spPr>
          <a:xfrm>
            <a:off x="621792" y="3721608"/>
            <a:ext cx="218541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① 作品のGoalを知る</a:t>
            </a:r>
            <a:endParaRPr lang="en-US" sz="1050" dirty="0"/>
          </a:p>
        </p:txBody>
      </p:sp>
      <p:sp>
        <p:nvSpPr>
          <p:cNvPr id="8" name="Shape 5"/>
          <p:cNvSpPr/>
          <p:nvPr/>
        </p:nvSpPr>
        <p:spPr>
          <a:xfrm>
            <a:off x="3063240" y="3657600"/>
            <a:ext cx="2834640" cy="347472"/>
          </a:xfrm>
          <a:prstGeom prst="roundRect">
            <a:avLst>
              <a:gd name="adj" fmla="val 15789"/>
            </a:avLst>
          </a:prstGeom>
          <a:solidFill>
            <a:srgbClr val="6E5846"/>
          </a:solidFill>
          <a:ln w="12700">
            <a:solidFill>
              <a:srgbClr val="6E5846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6"/>
          <p:cNvSpPr/>
          <p:nvPr/>
        </p:nvSpPr>
        <p:spPr>
          <a:xfrm>
            <a:off x="3136392" y="3721608"/>
            <a:ext cx="268833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② 技術でGoalに近づく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548640" y="4343400"/>
            <a:ext cx="5029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6B5B4B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前半1時間で見る教材サンプル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502920" y="6537960"/>
            <a:ext cx="38404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t>Digi-kyo Before / After教材  |  7</a:t>
            </a:r>
          </a:p>
        </p:txBody>
      </p:sp>
      <p:pic>
        <p:nvPicPr>
          <p:cNvPr id="12" name="Picture 11" descr="After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5562" y="1200793"/>
            <a:ext cx="2936739" cy="4111435"/>
          </a:xfrm>
          <a:prstGeom prst="rect">
            <a:avLst/>
          </a:prstGeom>
        </p:spPr>
      </p:pic>
      <p:sp>
        <p:nvSpPr>
          <p:cNvPr id="2" name="Text 1">
            <a:extLst>
              <a:ext uri="{FF2B5EF4-FFF2-40B4-BE49-F238E27FC236}">
                <a16:creationId xmlns:a16="http://schemas.microsoft.com/office/drawing/2014/main" id="{74BF26C8-50C1-7167-9286-90EE5C3E91D5}"/>
              </a:ext>
            </a:extLst>
          </p:cNvPr>
          <p:cNvSpPr/>
          <p:nvPr/>
        </p:nvSpPr>
        <p:spPr>
          <a:xfrm>
            <a:off x="701040" y="1569720"/>
            <a:ext cx="5120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altLang="ja-JP" sz="2400" dirty="0"/>
              <a:t>Sample2: </a:t>
            </a:r>
            <a:r>
              <a:rPr lang="ja-JP" altLang="en-US" sz="2400" dirty="0"/>
              <a:t>大凧祭り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256032"/>
            <a:ext cx="8412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2D261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1. Before：元写真を見る</a:t>
            </a:r>
            <a:endParaRPr lang="en-US" sz="2600" dirty="0"/>
          </a:p>
        </p:txBody>
      </p:sp>
      <p:sp>
        <p:nvSpPr>
          <p:cNvPr id="3" name="Shape 1"/>
          <p:cNvSpPr/>
          <p:nvPr/>
        </p:nvSpPr>
        <p:spPr>
          <a:xfrm>
            <a:off x="320040" y="246888"/>
            <a:ext cx="73152" cy="438912"/>
          </a:xfrm>
          <a:prstGeom prst="rect">
            <a:avLst/>
          </a:prstGeom>
          <a:solidFill>
            <a:srgbClr val="8F5527"/>
          </a:solidFill>
          <a:ln w="12700">
            <a:solidFill>
              <a:srgbClr val="8F552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" name="Text 2"/>
          <p:cNvSpPr/>
          <p:nvPr/>
        </p:nvSpPr>
        <p:spPr>
          <a:xfrm>
            <a:off x="502920" y="749808"/>
            <a:ext cx="8686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6B5B4B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まずは「何が写っているか」「どこに視線が向くか」を観察します</a:t>
            </a:r>
            <a:endParaRPr lang="en-US" sz="1350" dirty="0"/>
          </a:p>
        </p:txBody>
      </p:sp>
      <p:sp>
        <p:nvSpPr>
          <p:cNvPr id="6" name="Text 3"/>
          <p:cNvSpPr/>
          <p:nvPr/>
        </p:nvSpPr>
        <p:spPr>
          <a:xfrm>
            <a:off x="7406640" y="1234440"/>
            <a:ext cx="38404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8F5527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観察ポイント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7452360" y="1892808"/>
            <a:ext cx="20116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8F5527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●</a:t>
            </a:r>
            <a:endParaRPr lang="en-US" sz="1350" dirty="0"/>
          </a:p>
        </p:txBody>
      </p:sp>
      <p:sp>
        <p:nvSpPr>
          <p:cNvPr id="8" name="Text 5"/>
          <p:cNvSpPr/>
          <p:nvPr/>
        </p:nvSpPr>
        <p:spPr>
          <a:xfrm>
            <a:off x="7744968" y="1874520"/>
            <a:ext cx="3840480" cy="3840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r>
              <a:t>主役候補：大凧と、引く人たち</a:t>
            </a:r>
          </a:p>
        </p:txBody>
      </p:sp>
      <p:sp>
        <p:nvSpPr>
          <p:cNvPr id="9" name="Text 6"/>
          <p:cNvSpPr/>
          <p:nvPr/>
        </p:nvSpPr>
        <p:spPr>
          <a:xfrm>
            <a:off x="7452360" y="2496312"/>
            <a:ext cx="20116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8F5527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●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7744968" y="2478024"/>
            <a:ext cx="3840480" cy="3840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fontScale="85000" lnSpcReduction="10000"/>
          </a:bodyPr>
          <a:lstStyle/>
          <a:p>
            <a:r>
              <a:rPr dirty="0" err="1"/>
              <a:t>視線：</a:t>
            </a:r>
            <a:r>
              <a:rPr dirty="0" err="1">
                <a:solidFill>
                  <a:srgbClr val="FF0000"/>
                </a:solidFill>
              </a:rPr>
              <a:t>大きな文字と人の群れに分かれる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1" name="Text 8"/>
          <p:cNvSpPr/>
          <p:nvPr/>
        </p:nvSpPr>
        <p:spPr>
          <a:xfrm>
            <a:off x="7452360" y="3099816"/>
            <a:ext cx="20116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8F5527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●</a:t>
            </a:r>
            <a:endParaRPr lang="en-US" sz="1350" dirty="0"/>
          </a:p>
        </p:txBody>
      </p:sp>
      <p:sp>
        <p:nvSpPr>
          <p:cNvPr id="12" name="Text 9"/>
          <p:cNvSpPr/>
          <p:nvPr/>
        </p:nvSpPr>
        <p:spPr>
          <a:xfrm>
            <a:off x="7744968" y="3081528"/>
            <a:ext cx="3840480" cy="3840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fontScale="85000" lnSpcReduction="20000"/>
          </a:bodyPr>
          <a:lstStyle/>
          <a:p>
            <a:r>
              <a:rPr dirty="0" err="1"/>
              <a:t>印象：</a:t>
            </a:r>
            <a:r>
              <a:rPr dirty="0" err="1">
                <a:solidFill>
                  <a:srgbClr val="FF0000"/>
                </a:solidFill>
              </a:rPr>
              <a:t>祭りの大きさは伝わるが</a:t>
            </a:r>
            <a:r>
              <a:rPr dirty="0">
                <a:solidFill>
                  <a:srgbClr val="FF0000"/>
                </a:solidFill>
              </a:rPr>
              <a:t>、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ja-JP" altLang="en-US" dirty="0">
                <a:solidFill>
                  <a:srgbClr val="FF0000"/>
                </a:solidFill>
              </a:rPr>
              <a:t>　　　</a:t>
            </a:r>
            <a:r>
              <a:rPr dirty="0" err="1">
                <a:solidFill>
                  <a:srgbClr val="FF0000"/>
                </a:solidFill>
              </a:rPr>
              <a:t>記録写真に見える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3" name="Text 10"/>
          <p:cNvSpPr/>
          <p:nvPr/>
        </p:nvSpPr>
        <p:spPr>
          <a:xfrm>
            <a:off x="7452360" y="3703320"/>
            <a:ext cx="20116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8F5527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●</a:t>
            </a:r>
            <a:endParaRPr lang="en-US" sz="1350" dirty="0"/>
          </a:p>
        </p:txBody>
      </p:sp>
      <p:sp>
        <p:nvSpPr>
          <p:cNvPr id="14" name="Text 11"/>
          <p:cNvSpPr/>
          <p:nvPr/>
        </p:nvSpPr>
        <p:spPr>
          <a:xfrm>
            <a:off x="7744968" y="3685032"/>
            <a:ext cx="3840480" cy="3840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fontScale="85000" lnSpcReduction="20000"/>
          </a:bodyPr>
          <a:lstStyle/>
          <a:p>
            <a:r>
              <a:rPr dirty="0" err="1"/>
              <a:t>課題：</a:t>
            </a:r>
            <a:r>
              <a:rPr dirty="0" err="1">
                <a:solidFill>
                  <a:srgbClr val="FF0000"/>
                </a:solidFill>
              </a:rPr>
              <a:t>人の表情・動き・熱気を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ja-JP" altLang="en-US" dirty="0">
                <a:solidFill>
                  <a:srgbClr val="FF0000"/>
                </a:solidFill>
              </a:rPr>
              <a:t>　　　</a:t>
            </a:r>
            <a:r>
              <a:rPr dirty="0" err="1">
                <a:solidFill>
                  <a:srgbClr val="FF0000"/>
                </a:solidFill>
              </a:rPr>
              <a:t>もっと前面に出したい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5" name="Shape 12"/>
          <p:cNvSpPr/>
          <p:nvPr/>
        </p:nvSpPr>
        <p:spPr>
          <a:xfrm>
            <a:off x="7315200" y="4754880"/>
            <a:ext cx="4160520" cy="1143000"/>
          </a:xfrm>
          <a:prstGeom prst="roundRect">
            <a:avLst>
              <a:gd name="adj" fmla="val 6400"/>
            </a:avLst>
          </a:prstGeom>
          <a:solidFill>
            <a:srgbClr val="FFF5E8"/>
          </a:solidFill>
          <a:ln w="12700">
            <a:solidFill>
              <a:srgbClr val="E5D4C0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" name="Text 13"/>
          <p:cNvSpPr/>
          <p:nvPr/>
        </p:nvSpPr>
        <p:spPr>
          <a:xfrm>
            <a:off x="7498080" y="4892040"/>
            <a:ext cx="3794760" cy="8686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2D261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Beforeは「失敗」ではありません。</a:t>
            </a:r>
            <a:endParaRPr lang="en-US" sz="1600" dirty="0"/>
          </a:p>
          <a:p>
            <a:pPr marL="0" indent="0">
              <a:buNone/>
            </a:pPr>
            <a:r>
              <a:rPr lang="en-US" sz="1600" b="1" dirty="0">
                <a:solidFill>
                  <a:srgbClr val="2D261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作品のGoalを考えるための出発点です。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502920" y="6537960"/>
            <a:ext cx="38404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t>Digi-kyo Before / After教材  |  8</a:t>
            </a:r>
          </a:p>
        </p:txBody>
      </p:sp>
      <p:pic>
        <p:nvPicPr>
          <p:cNvPr id="18" name="Picture 17" descr="大凧祭り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1427098"/>
            <a:ext cx="6629400" cy="441528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256032"/>
            <a:ext cx="8412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2D261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2. After：作品風に整えた写真</a:t>
            </a:r>
            <a:endParaRPr lang="en-US" sz="2600" dirty="0"/>
          </a:p>
        </p:txBody>
      </p:sp>
      <p:sp>
        <p:nvSpPr>
          <p:cNvPr id="3" name="Shape 1"/>
          <p:cNvSpPr/>
          <p:nvPr/>
        </p:nvSpPr>
        <p:spPr>
          <a:xfrm>
            <a:off x="320040" y="246888"/>
            <a:ext cx="73152" cy="438912"/>
          </a:xfrm>
          <a:prstGeom prst="rect">
            <a:avLst/>
          </a:prstGeom>
          <a:solidFill>
            <a:srgbClr val="8F5527"/>
          </a:solidFill>
          <a:ln w="12700">
            <a:solidFill>
              <a:srgbClr val="8F552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" name="Text 2"/>
          <p:cNvSpPr/>
          <p:nvPr/>
        </p:nvSpPr>
        <p:spPr>
          <a:xfrm>
            <a:off x="502920" y="749808"/>
            <a:ext cx="8686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t>走る人たちを主役にし、祭りの熱気が伝わるようにします</a:t>
            </a:r>
          </a:p>
        </p:txBody>
      </p:sp>
      <p:sp>
        <p:nvSpPr>
          <p:cNvPr id="6" name="Text 3"/>
          <p:cNvSpPr/>
          <p:nvPr/>
        </p:nvSpPr>
        <p:spPr>
          <a:xfrm>
            <a:off x="7406640" y="1234440"/>
            <a:ext cx="3931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8F5527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Afterで強まった印象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7452360" y="1892808"/>
            <a:ext cx="20116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8F5527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●</a:t>
            </a:r>
            <a:endParaRPr lang="en-US" sz="1350" dirty="0"/>
          </a:p>
        </p:txBody>
      </p:sp>
      <p:sp>
        <p:nvSpPr>
          <p:cNvPr id="8" name="Text 5"/>
          <p:cNvSpPr/>
          <p:nvPr/>
        </p:nvSpPr>
        <p:spPr>
          <a:xfrm>
            <a:off x="7744968" y="1874520"/>
            <a:ext cx="3840480" cy="3840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fontScale="85000" lnSpcReduction="10000"/>
          </a:bodyPr>
          <a:lstStyle/>
          <a:p>
            <a:r>
              <a:t>人物の表情としぐさが見えやすくなった</a:t>
            </a:r>
          </a:p>
        </p:txBody>
      </p:sp>
      <p:sp>
        <p:nvSpPr>
          <p:cNvPr id="9" name="Text 6"/>
          <p:cNvSpPr/>
          <p:nvPr/>
        </p:nvSpPr>
        <p:spPr>
          <a:xfrm>
            <a:off x="7452360" y="2496312"/>
            <a:ext cx="20116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8F5527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●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7744968" y="2478024"/>
            <a:ext cx="3840480" cy="3840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r>
              <a:t>砂埃で動きと迫力が出た</a:t>
            </a:r>
          </a:p>
        </p:txBody>
      </p:sp>
      <p:sp>
        <p:nvSpPr>
          <p:cNvPr id="11" name="Text 8"/>
          <p:cNvSpPr/>
          <p:nvPr/>
        </p:nvSpPr>
        <p:spPr>
          <a:xfrm>
            <a:off x="7452360" y="3099816"/>
            <a:ext cx="20116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8F5527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●</a:t>
            </a:r>
            <a:endParaRPr lang="en-US" sz="1350" dirty="0"/>
          </a:p>
        </p:txBody>
      </p:sp>
      <p:sp>
        <p:nvSpPr>
          <p:cNvPr id="12" name="Text 9"/>
          <p:cNvSpPr/>
          <p:nvPr/>
        </p:nvSpPr>
        <p:spPr>
          <a:xfrm>
            <a:off x="7744968" y="3081528"/>
            <a:ext cx="3840480" cy="3840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fontScale="85000" lnSpcReduction="10000"/>
          </a:bodyPr>
          <a:lstStyle/>
          <a:p>
            <a:r>
              <a:t>背景の大凧を少しぼかし、人を主役にした</a:t>
            </a:r>
          </a:p>
        </p:txBody>
      </p:sp>
      <p:sp>
        <p:nvSpPr>
          <p:cNvPr id="13" name="Text 10"/>
          <p:cNvSpPr/>
          <p:nvPr/>
        </p:nvSpPr>
        <p:spPr>
          <a:xfrm>
            <a:off x="7452360" y="3703320"/>
            <a:ext cx="20116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8F5527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●</a:t>
            </a:r>
            <a:endParaRPr lang="en-US" sz="1350" dirty="0"/>
          </a:p>
        </p:txBody>
      </p:sp>
      <p:sp>
        <p:nvSpPr>
          <p:cNvPr id="14" name="Text 11"/>
          <p:cNvSpPr/>
          <p:nvPr/>
        </p:nvSpPr>
        <p:spPr>
          <a:xfrm>
            <a:off x="7744968" y="3685032"/>
            <a:ext cx="3840480" cy="3840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r>
              <a:t>縦構図で群衆の勢いが強まった</a:t>
            </a:r>
          </a:p>
        </p:txBody>
      </p:sp>
      <p:sp>
        <p:nvSpPr>
          <p:cNvPr id="15" name="Shape 12"/>
          <p:cNvSpPr/>
          <p:nvPr/>
        </p:nvSpPr>
        <p:spPr>
          <a:xfrm>
            <a:off x="7315200" y="4754880"/>
            <a:ext cx="4160520" cy="1143000"/>
          </a:xfrm>
          <a:prstGeom prst="roundRect">
            <a:avLst>
              <a:gd name="adj" fmla="val 6400"/>
            </a:avLst>
          </a:prstGeom>
          <a:solidFill>
            <a:srgbClr val="FFF5E8"/>
          </a:solidFill>
          <a:ln w="12700">
            <a:solidFill>
              <a:srgbClr val="E5D4C0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" name="Text 13"/>
          <p:cNvSpPr/>
          <p:nvPr/>
        </p:nvSpPr>
        <p:spPr>
          <a:xfrm>
            <a:off x="7498080" y="4892040"/>
            <a:ext cx="3794760" cy="8686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2D261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正解は一つではありません。</a:t>
            </a:r>
            <a:endParaRPr lang="en-US" sz="1600" dirty="0"/>
          </a:p>
          <a:p>
            <a:pPr marL="0" indent="0">
              <a:buNone/>
            </a:pPr>
            <a:r>
              <a:rPr lang="en-US" sz="1600" b="1" dirty="0">
                <a:solidFill>
                  <a:srgbClr val="2D261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これは「作品化の方向」の一例です。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502920" y="6537960"/>
            <a:ext cx="38404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t>Digi-kyo Before / After教材  |  9</a:t>
            </a:r>
          </a:p>
        </p:txBody>
      </p:sp>
      <p:pic>
        <p:nvPicPr>
          <p:cNvPr id="18" name="Picture 17" descr="After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477" y="1097280"/>
            <a:ext cx="3592285" cy="5029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2013 - 2022 テーマ">
  <a:themeElements>
    <a:clrScheme name="Office 2013 - 2022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69</TotalTime>
  <Words>754</Words>
  <Application>Microsoft Office PowerPoint</Application>
  <PresentationFormat>ワイド画面</PresentationFormat>
  <Paragraphs>252</Paragraphs>
  <Slides>18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3" baseType="lpstr">
      <vt:lpstr>Yu Gothic</vt:lpstr>
      <vt:lpstr>Arial</vt:lpstr>
      <vt:lpstr>Calibri</vt:lpstr>
      <vt:lpstr>Calibri Light</vt:lpstr>
      <vt:lpstr>Office 2013 - 2022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デジタル共育会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6月 Before / After教材：帰り道の海</dc:title>
  <dc:subject>6月 Before / After教材</dc:subject>
  <dc:creator>Digi-kyo</dc:creator>
  <cp:lastModifiedBy>Masanori Yamaguchi</cp:lastModifiedBy>
  <cp:revision>11</cp:revision>
  <dcterms:created xsi:type="dcterms:W3CDTF">2026-06-14T13:02:25Z</dcterms:created>
  <dcterms:modified xsi:type="dcterms:W3CDTF">2026-06-17T04:50:15Z</dcterms:modified>
</cp:coreProperties>
</file>